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>
  <p:sldMasterIdLst>
    <p:sldMasterId id="2147483648" r:id="rId1"/>
  </p:sldMasterIdLst>
  <p:notesMasterIdLst>
    <p:notesMasterId r:id="rId80"/>
  </p:notesMasterIdLst>
  <p:sldIdLst>
    <p:sldId id="265" r:id="rId2"/>
    <p:sldId id="260" r:id="rId3"/>
    <p:sldId id="356" r:id="rId4"/>
    <p:sldId id="343" r:id="rId5"/>
    <p:sldId id="344" r:id="rId6"/>
    <p:sldId id="345" r:id="rId7"/>
    <p:sldId id="346" r:id="rId8"/>
    <p:sldId id="266" r:id="rId9"/>
    <p:sldId id="267" r:id="rId10"/>
    <p:sldId id="278" r:id="rId11"/>
    <p:sldId id="347" r:id="rId12"/>
    <p:sldId id="280" r:id="rId13"/>
    <p:sldId id="281" r:id="rId14"/>
    <p:sldId id="282" r:id="rId15"/>
    <p:sldId id="283" r:id="rId16"/>
    <p:sldId id="284" r:id="rId17"/>
    <p:sldId id="285" r:id="rId18"/>
    <p:sldId id="269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70" r:id="rId30"/>
    <p:sldId id="349" r:id="rId31"/>
    <p:sldId id="327" r:id="rId32"/>
    <p:sldId id="296" r:id="rId33"/>
    <p:sldId id="325" r:id="rId34"/>
    <p:sldId id="297" r:id="rId35"/>
    <p:sldId id="298" r:id="rId36"/>
    <p:sldId id="350" r:id="rId37"/>
    <p:sldId id="299" r:id="rId38"/>
    <p:sldId id="326" r:id="rId39"/>
    <p:sldId id="351" r:id="rId40"/>
    <p:sldId id="301" r:id="rId41"/>
    <p:sldId id="332" r:id="rId42"/>
    <p:sldId id="302" r:id="rId43"/>
    <p:sldId id="353" r:id="rId44"/>
    <p:sldId id="333" r:id="rId45"/>
    <p:sldId id="303" r:id="rId46"/>
    <p:sldId id="352" r:id="rId47"/>
    <p:sldId id="304" r:id="rId48"/>
    <p:sldId id="334" r:id="rId49"/>
    <p:sldId id="305" r:id="rId50"/>
    <p:sldId id="272" r:id="rId51"/>
    <p:sldId id="307" r:id="rId52"/>
    <p:sldId id="308" r:id="rId53"/>
    <p:sldId id="309" r:id="rId54"/>
    <p:sldId id="354" r:id="rId55"/>
    <p:sldId id="324" r:id="rId56"/>
    <p:sldId id="323" r:id="rId57"/>
    <p:sldId id="355" r:id="rId58"/>
    <p:sldId id="311" r:id="rId59"/>
    <p:sldId id="335" r:id="rId60"/>
    <p:sldId id="312" r:id="rId61"/>
    <p:sldId id="313" r:id="rId62"/>
    <p:sldId id="336" r:id="rId63"/>
    <p:sldId id="314" r:id="rId64"/>
    <p:sldId id="315" r:id="rId65"/>
    <p:sldId id="337" r:id="rId66"/>
    <p:sldId id="316" r:id="rId67"/>
    <p:sldId id="317" r:id="rId68"/>
    <p:sldId id="338" r:id="rId69"/>
    <p:sldId id="318" r:id="rId70"/>
    <p:sldId id="339" r:id="rId71"/>
    <p:sldId id="319" r:id="rId72"/>
    <p:sldId id="320" r:id="rId73"/>
    <p:sldId id="340" r:id="rId74"/>
    <p:sldId id="321" r:id="rId75"/>
    <p:sldId id="274" r:id="rId76"/>
    <p:sldId id="341" r:id="rId77"/>
    <p:sldId id="348" r:id="rId78"/>
    <p:sldId id="262" r:id="rId79"/>
  </p:sldIdLst>
  <p:sldSz cx="24384000" cy="13716000"/>
  <p:notesSz cx="6797675" cy="9926638"/>
  <p:defaultTextStyle>
    <a:defPPr>
      <a:defRPr lang="ko-KR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50"/>
    <a:srgbClr val="FEE500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94660"/>
  </p:normalViewPr>
  <p:slideViewPr>
    <p:cSldViewPr>
      <p:cViewPr varScale="1">
        <p:scale>
          <a:sx n="36" d="100"/>
          <a:sy n="36" d="100"/>
        </p:scale>
        <p:origin x="132" y="384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noProof="0" dirty="0">
                <a:sym typeface="Helvetica Neue" charset="0"/>
              </a:rPr>
              <a:t>Click to edit Master text styles</a:t>
            </a:r>
          </a:p>
          <a:p>
            <a:pPr lvl="1"/>
            <a:r>
              <a:rPr lang="ko-KR" altLang="ko-KR" noProof="0" dirty="0">
                <a:sym typeface="Helvetica Neue" charset="0"/>
              </a:rPr>
              <a:t>Second level</a:t>
            </a:r>
          </a:p>
          <a:p>
            <a:pPr lvl="2"/>
            <a:r>
              <a:rPr lang="ko-KR" altLang="ko-KR" noProof="0" dirty="0">
                <a:sym typeface="Helvetica Neue" charset="0"/>
              </a:rPr>
              <a:t>Third level</a:t>
            </a:r>
          </a:p>
          <a:p>
            <a:pPr lvl="3"/>
            <a:r>
              <a:rPr lang="ko-KR" altLang="ko-KR" noProof="0" dirty="0">
                <a:sym typeface="Helvetica Neue" charset="0"/>
              </a:rPr>
              <a:t>Fourth level</a:t>
            </a:r>
          </a:p>
          <a:p>
            <a:pPr lvl="4"/>
            <a:r>
              <a:rPr lang="ko-KR" altLang="ko-KR" noProof="0" dirty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9052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Helvetica Neue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15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846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1604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70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498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69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7191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2092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7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7021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>
              <a:sym typeface="Helvetica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1393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dirty="0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dirty="0">
                <a:sym typeface="Helvetica Light" charset="0"/>
              </a:rPr>
              <a:t>Click to edit Master text styles</a:t>
            </a:r>
          </a:p>
          <a:p>
            <a:pPr lvl="1"/>
            <a:r>
              <a:rPr lang="ko-KR" altLang="ko-KR" dirty="0">
                <a:sym typeface="Helvetica Light" charset="0"/>
              </a:rPr>
              <a:t>Second level</a:t>
            </a:r>
          </a:p>
          <a:p>
            <a:pPr lvl="2"/>
            <a:r>
              <a:rPr lang="ko-KR" altLang="ko-KR" dirty="0">
                <a:sym typeface="Helvetica Light" charset="0"/>
              </a:rPr>
              <a:t>Third level</a:t>
            </a:r>
          </a:p>
          <a:p>
            <a:pPr lvl="3"/>
            <a:r>
              <a:rPr lang="ko-KR" altLang="ko-KR" dirty="0">
                <a:sym typeface="Helvetica Light" charset="0"/>
              </a:rPr>
              <a:t>Fourth level</a:t>
            </a:r>
          </a:p>
          <a:p>
            <a:pPr lvl="4"/>
            <a:r>
              <a:rPr lang="ko-KR" altLang="ko-KR" dirty="0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Noto Sans" panose="020B0502040504020204" pitchFamily="34" charset="0"/>
          <a:ea typeface="+mj-ea"/>
          <a:cs typeface="+mj-cs"/>
          <a:sym typeface="Helvetica Light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Noto Sans" panose="020B0502040504020204" pitchFamily="34" charset="0"/>
          <a:ea typeface="+mn-ea"/>
          <a:cs typeface="+mn-cs"/>
          <a:sym typeface="Helvetica Ligh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Noto Sans" panose="020B0502040504020204" pitchFamily="34" charset="0"/>
          <a:ea typeface="+mn-ea"/>
          <a:cs typeface="+mn-cs"/>
          <a:sym typeface="Helvetica Ligh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Noto Sans" panose="020B0502040504020204" pitchFamily="34" charset="0"/>
          <a:ea typeface="+mn-ea"/>
          <a:cs typeface="+mn-cs"/>
          <a:sym typeface="Helvetica Ligh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Noto Sans" panose="020B0502040504020204" pitchFamily="34" charset="0"/>
          <a:ea typeface="+mn-ea"/>
          <a:cs typeface="+mn-cs"/>
          <a:sym typeface="Helvetica Ligh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Noto Sans" panose="020B0502040504020204" pitchFamily="34" charset="0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etakka.net/" TargetMode="External"/><Relationship Id="rId2" Type="http://schemas.openxmlformats.org/officeDocument/2006/relationships/hyperlink" Target="http://dotnet.github.io/orlea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ladLab/TicTacToe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41425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/>
          </p:cNvSpPr>
          <p:nvPr/>
        </p:nvSpPr>
        <p:spPr bwMode="auto">
          <a:xfrm>
            <a:off x="1358899" y="4755307"/>
            <a:ext cx="20132675" cy="14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9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Online game server on Akka.NET</a:t>
            </a:r>
            <a:endParaRPr lang="ko-KR" altLang="ko-KR" sz="18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2055" name="Rectangle 5"/>
          <p:cNvSpPr>
            <a:spLocks/>
          </p:cNvSpPr>
          <p:nvPr/>
        </p:nvSpPr>
        <p:spPr bwMode="auto">
          <a:xfrm>
            <a:off x="1397000" y="8979873"/>
            <a:ext cx="16319500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6000" dirty="0" err="1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Esun</a:t>
            </a:r>
            <a:r>
              <a:rPr lang="en-US" altLang="ko-KR" sz="60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Kim</a:t>
            </a:r>
          </a:p>
          <a:p>
            <a:pPr eaLnBrk="1"/>
            <a:r>
              <a:rPr lang="en-US" altLang="ko-KR" sz="4400" dirty="0" err="1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veblush@gmail</a:t>
            </a:r>
            <a:r>
              <a:rPr lang="en-US" altLang="ko-KR" sz="4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| </a:t>
            </a:r>
            <a:r>
              <a:rPr lang="en-US" altLang="ko-KR" sz="4400" dirty="0" err="1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github</a:t>
            </a:r>
            <a:r>
              <a:rPr lang="en-US" altLang="ko-KR" sz="4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/</a:t>
            </a:r>
            <a:r>
              <a:rPr lang="en-US" altLang="ko-KR" sz="4400" dirty="0" err="1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veblush</a:t>
            </a:r>
            <a:endParaRPr lang="en-US" altLang="ko-KR" sz="80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pic>
        <p:nvPicPr>
          <p:cNvPr id="2056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575" y="0"/>
            <a:ext cx="1430338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Stateful online game objects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User, Character, World, and so on.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Real-time interaction between objects.</a:t>
            </a:r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 is good to deal with many stateful objects.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Already adopted and used widely in the game industry.</a:t>
            </a:r>
          </a:p>
          <a:p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96760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Why actor model?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8816736" y="2194820"/>
            <a:ext cx="4176464" cy="40974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9320792" y="2691916"/>
            <a:ext cx="3168352" cy="136815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State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9320792" y="4420108"/>
            <a:ext cx="3168352" cy="136815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Behavior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5288344" y="3628020"/>
            <a:ext cx="3483278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ysDash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8024648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M1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16800512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M2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15576376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M3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89658" y="1180939"/>
            <a:ext cx="2030620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781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18792" y="3041576"/>
            <a:ext cx="21818424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actor.receiver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UserActor.OnChat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(Chat m)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_count += 1;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Print(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m.Message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sender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GetUserActor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().Send(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Chat { Message =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"Hello?"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96760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Why actor model?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sym typeface="Helvetica Light" charset="0"/>
                </a:rPr>
                <a:t>OnChat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sym typeface="Helvetica Light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15288344" y="4693791"/>
              <a:ext cx="3483278" cy="8720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oto Sans" panose="020B0502040504020204" pitchFamily="34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sym typeface="Helvetica Light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sym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08269" y="2106663"/>
              <a:ext cx="39934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 err="1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</a:rPr>
                <a:t>UserActor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1871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7904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To make client and server use same language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is built with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Unity3D and written with C# on .NET.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and server can share domain code.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No context switch cost for developing both at the same time.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ko-KR" altLang="en-US" sz="60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Good platform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Good performance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:)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 target multiple platforms with .NET Core.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 use Linux without worrying about subtle difference between Mono and .NET.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57086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Why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.NET?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6799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Considerations to choose one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Should be an active open source project.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Should be stable enough to be used right now.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Should be not hard to support .NET 3.5.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Unity3D still relies on .NET 3.5.</a:t>
            </a: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Candidates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In-house library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Orleans </a:t>
            </a:r>
            <a:r>
              <a:rPr lang="en-US" altLang="ko-KR" sz="44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  <a:hlinkClick r:id="rId2"/>
              </a:rPr>
              <a:t>http://dotnet.github.io/orleans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 </a:t>
            </a:r>
            <a:r>
              <a:rPr lang="en-US" altLang="ko-KR" sz="44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  <a:hlinkClick r:id="rId3"/>
              </a:rPr>
              <a:t>http://getakka.net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8561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Why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 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7950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The way to improve in-house library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Small actor and network library which has been written for the previous project “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MonsterSweeperz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”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Requires tons of effort to support general genre games.</a:t>
            </a: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Priority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We need to concentrate on making game rather than library.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It must be fun to build new library, but product itself is first.</a:t>
            </a: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5132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Candidates: In-house library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904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Open source project by MS Research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1.0 was released in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2015 after a few years research.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Cloud agnostic.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Different with Azure Service Fabric.</a:t>
            </a:r>
          </a:p>
          <a:p>
            <a:pPr marL="1314450" lvl="1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Virtual Actor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New concept, “Virtual Actor”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It’s like a virtual memory or GC to help easy programming.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Seems promising but I’m not sure of this model yet.</a:t>
            </a:r>
          </a:p>
          <a:p>
            <a:pPr marL="1314450" lvl="1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08686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Candidates: Orleans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9846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.NET port of the </a:t>
            </a:r>
            <a:r>
              <a:rPr lang="en-US" altLang="ko-KR" sz="7200" dirty="0" err="1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</a:t>
            </a:r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library</a:t>
            </a:r>
            <a:endParaRPr lang="ko-KR" altLang="en-US" sz="72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1.0 was released in 2011 and has been used widely.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 1.0 was released in 2015.</a:t>
            </a:r>
          </a:p>
          <a:p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Modular architecture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 use only what you need.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 replace a module with another. </a:t>
            </a:r>
          </a:p>
          <a:p>
            <a:pPr lvl="1" indent="0"/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169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Candidates: Akka.NET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100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Strong points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Easy to customize with modules.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Classic API model but stable and familiar.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Open source!</a:t>
            </a:r>
          </a:p>
          <a:p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72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Week points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Requires more time to be stable.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Performance improvement for Remote is ongoing.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97257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Chosen: Akka.NET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7613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Introduction to Akka.NET.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en-US" altLang="ko-KR" sz="48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Skim over basic things.</a:t>
            </a:r>
            <a:endParaRPr lang="ko-KR" altLang="ko-KR" sz="48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488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30043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Has state.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Receives messages.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Processes one message at a time.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8816736" y="2194820"/>
            <a:ext cx="4176464" cy="40974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9320792" y="2691916"/>
            <a:ext cx="3168352" cy="136815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State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9320792" y="4420108"/>
            <a:ext cx="3168352" cy="136815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Behavior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5288344" y="3628020"/>
            <a:ext cx="3483278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ysDash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8024648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M1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6800512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M2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5576376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M3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89658" y="1180939"/>
            <a:ext cx="2030620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</a:t>
            </a:r>
            <a:endParaRPr lang="ko-KR" altLang="en-US" sz="6000" dirty="0">
              <a:solidFill>
                <a:srgbClr val="0070C0"/>
              </a:solidFill>
              <a:latin typeface="Noto Sans" panose="020B0502040504020204" pitchFamily="34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76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959024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Agenda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193704"/>
            <a:ext cx="16319500" cy="508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Introduction</a:t>
            </a: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Why Akka.NET ?</a:t>
            </a: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Introduction to Akka.NET </a:t>
            </a: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Addition to Akka.NET</a:t>
            </a: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Real-time online Tic-tac-toe</a:t>
            </a: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Conclusion</a:t>
            </a:r>
            <a:endParaRPr lang="ko-KR" altLang="ko-KR" sz="54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30043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818424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ReceiveActor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_count;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Receive&lt;Hello&gt;(m =&gt;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_count += 1;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$"Hello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m.Who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)});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solidFill>
                <a:schemeClr val="tx1"/>
              </a:solidFill>
              <a:latin typeface="Consolas" panose="020B0609020204030204" pitchFamily="49" charset="0"/>
              <a:ea typeface="Arial Unicode MS" panose="020B06040202020202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On</a:t>
              </a: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14900" y="2106663"/>
              <a:ext cx="378013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 err="1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HelloActor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5" name="직사각형 14"/>
          <p:cNvSpPr/>
          <p:nvPr/>
        </p:nvSpPr>
        <p:spPr bwMode="auto">
          <a:xfrm>
            <a:off x="2470920" y="6497961"/>
            <a:ext cx="12961440" cy="136815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20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7307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ActorRef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13325079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 access an actor via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 handle called as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Can send a message to a remote actor with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State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Behavior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889658" y="2106663"/>
              <a:ext cx="2030620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2" name="타원 1"/>
          <p:cNvSpPr/>
          <p:nvPr/>
        </p:nvSpPr>
        <p:spPr bwMode="auto">
          <a:xfrm>
            <a:off x="20620534" y="8591382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7" name="꺾인 연결선 16"/>
          <p:cNvCxnSpPr>
            <a:stCxn id="2" idx="2"/>
            <a:endCxn id="10" idx="1"/>
          </p:cNvCxnSpPr>
          <p:nvPr/>
        </p:nvCxnSpPr>
        <p:spPr bwMode="auto">
          <a:xfrm rot="10800000">
            <a:off x="15288344" y="4204084"/>
            <a:ext cx="5332190" cy="4711334"/>
          </a:xfrm>
          <a:prstGeom prst="bentConnector3">
            <a:avLst>
              <a:gd name="adj1" fmla="val 10731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8" name="TextBox 17"/>
          <p:cNvSpPr txBox="1"/>
          <p:nvPr/>
        </p:nvSpPr>
        <p:spPr>
          <a:xfrm>
            <a:off x="19342477" y="7553942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 err="1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641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7307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ActorRef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actor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IActorRef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greeter = </a:t>
            </a:r>
            <a:b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"greeter"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 message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greeter.Tell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Hello(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OnHello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565754" y="2106663"/>
              <a:ext cx="267842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greeter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20620534" y="8591382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6" name="꺾인 연결선 15"/>
          <p:cNvCxnSpPr>
            <a:stCxn id="15" idx="2"/>
            <a:endCxn id="10" idx="1"/>
          </p:cNvCxnSpPr>
          <p:nvPr/>
        </p:nvCxnSpPr>
        <p:spPr bwMode="auto">
          <a:xfrm rot="10800000">
            <a:off x="15288344" y="4204084"/>
            <a:ext cx="5332190" cy="4711334"/>
          </a:xfrm>
          <a:prstGeom prst="bentConnector3">
            <a:avLst>
              <a:gd name="adj1" fmla="val 10731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7" name="TextBox 16"/>
          <p:cNvSpPr txBox="1"/>
          <p:nvPr/>
        </p:nvSpPr>
        <p:spPr>
          <a:xfrm>
            <a:off x="19614410" y="7553942"/>
            <a:ext cx="2678427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greeter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5288344" y="7775061"/>
            <a:ext cx="4032448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Hello(“World”)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318792" y="6457987"/>
            <a:ext cx="10369152" cy="872034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72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3038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 hierarchy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 creates child actors.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Parent actor handles an exception which child actor throws.</a:t>
            </a: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567264" y="75062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10536176" y="57058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0536176" y="93062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15720752" y="93064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cxnSp>
        <p:nvCxnSpPr>
          <p:cNvPr id="3" name="직선 화살표 연결선 2"/>
          <p:cNvCxnSpPr>
            <a:stCxn id="16" idx="3"/>
            <a:endCxn id="17" idx="1"/>
          </p:cNvCxnSpPr>
          <p:nvPr/>
        </p:nvCxnSpPr>
        <p:spPr bwMode="auto">
          <a:xfrm flipV="1">
            <a:off x="8807264" y="6605872"/>
            <a:ext cx="1728912" cy="18004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직선 화살표 연결선 19"/>
          <p:cNvCxnSpPr>
            <a:stCxn id="16" idx="3"/>
            <a:endCxn id="18" idx="1"/>
          </p:cNvCxnSpPr>
          <p:nvPr/>
        </p:nvCxnSpPr>
        <p:spPr bwMode="auto">
          <a:xfrm>
            <a:off x="8807264" y="8406272"/>
            <a:ext cx="1728912" cy="18000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직선 화살표 연결선 22"/>
          <p:cNvCxnSpPr>
            <a:stCxn id="18" idx="3"/>
            <a:endCxn id="19" idx="1"/>
          </p:cNvCxnSpPr>
          <p:nvPr/>
        </p:nvCxnSpPr>
        <p:spPr bwMode="auto">
          <a:xfrm>
            <a:off x="13776176" y="10206272"/>
            <a:ext cx="1944576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꺾인 연결선 28"/>
          <p:cNvCxnSpPr>
            <a:stCxn id="19" idx="2"/>
            <a:endCxn id="18" idx="2"/>
          </p:cNvCxnSpPr>
          <p:nvPr/>
        </p:nvCxnSpPr>
        <p:spPr bwMode="auto">
          <a:xfrm rot="5400000" flipH="1">
            <a:off x="14748364" y="8514084"/>
            <a:ext cx="200" cy="5184576"/>
          </a:xfrm>
          <a:prstGeom prst="bentConnector3">
            <a:avLst>
              <a:gd name="adj1" fmla="val -584947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1" name="TextBox 30"/>
          <p:cNvSpPr txBox="1"/>
          <p:nvPr/>
        </p:nvSpPr>
        <p:spPr>
          <a:xfrm>
            <a:off x="13249495" y="11289789"/>
            <a:ext cx="2997937" cy="8617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Exception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" name="번개 1"/>
          <p:cNvSpPr/>
          <p:nvPr/>
        </p:nvSpPr>
        <p:spPr bwMode="auto">
          <a:xfrm>
            <a:off x="16247432" y="7786613"/>
            <a:ext cx="1440880" cy="2727424"/>
          </a:xfrm>
          <a:prstGeom prst="lightningBolt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83488" y="7662272"/>
            <a:ext cx="54745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  <a:latin typeface="Consolas" panose="020B0609020204030204" pitchFamily="49" charset="0"/>
              </a:rPr>
              <a:t>Resume</a:t>
            </a:r>
            <a:r>
              <a:rPr lang="en-US" altLang="ko-KR" dirty="0" err="1">
                <a:latin typeface="Consolas" panose="020B0609020204030204" pitchFamily="49" charset="0"/>
              </a:rPr>
              <a:t>|</a:t>
            </a:r>
            <a:r>
              <a:rPr lang="en-US" altLang="ko-KR" dirty="0" err="1">
                <a:solidFill>
                  <a:schemeClr val="accent1"/>
                </a:solidFill>
                <a:latin typeface="Consolas" panose="020B0609020204030204" pitchFamily="49" charset="0"/>
              </a:rPr>
              <a:t>Restart</a:t>
            </a:r>
            <a:r>
              <a:rPr lang="en-US" altLang="ko-KR" dirty="0">
                <a:latin typeface="Consolas" panose="020B0609020204030204" pitchFamily="49" charset="0"/>
              </a:rPr>
              <a:t>|</a:t>
            </a:r>
          </a:p>
          <a:p>
            <a:r>
              <a:rPr lang="en-US" altLang="ko-KR" dirty="0" err="1">
                <a:solidFill>
                  <a:schemeClr val="accent1"/>
                </a:solidFill>
                <a:latin typeface="Consolas" panose="020B0609020204030204" pitchFamily="49" charset="0"/>
              </a:rPr>
              <a:t>Stop</a:t>
            </a:r>
            <a:r>
              <a:rPr lang="en-US" altLang="ko-KR" dirty="0" err="1">
                <a:latin typeface="Consolas" panose="020B0609020204030204" pitchFamily="49" charset="0"/>
              </a:rPr>
              <a:t>|</a:t>
            </a:r>
            <a:r>
              <a:rPr lang="en-US" altLang="ko-KR" dirty="0" err="1">
                <a:solidFill>
                  <a:schemeClr val="accent1"/>
                </a:solidFill>
                <a:latin typeface="Consolas" panose="020B0609020204030204" pitchFamily="49" charset="0"/>
              </a:rPr>
              <a:t>Escalate</a:t>
            </a:r>
            <a:endParaRPr lang="ko-KR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8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1" grpId="0"/>
      <p:bldP spid="2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3038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 hierarchy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UntypedActor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IActorRef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counterService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Context.ActorOf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CounterService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SupervisorStrategy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SupervisorStrategy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OneForOneStrategy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(ex =&gt;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(ex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ServiceUnavailableException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Directive.Stop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Directive.Escalate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974976" y="7218040"/>
            <a:ext cx="12241360" cy="136815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29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14424248" y="665312"/>
            <a:ext cx="9145016" cy="597666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4424248" y="6991636"/>
            <a:ext cx="9145016" cy="597666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4304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Remote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12669627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Send a message to remote actors. (Location transparency)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Create an actor on a remote node.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State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Behavior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889658" y="2106663"/>
              <a:ext cx="2030620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20620534" y="8591382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6" name="꺾인 연결선 15"/>
          <p:cNvCxnSpPr>
            <a:stCxn id="15" idx="2"/>
            <a:endCxn id="10" idx="1"/>
          </p:cNvCxnSpPr>
          <p:nvPr/>
        </p:nvCxnSpPr>
        <p:spPr bwMode="auto">
          <a:xfrm rot="10800000">
            <a:off x="15288344" y="4204084"/>
            <a:ext cx="5332190" cy="4711334"/>
          </a:xfrm>
          <a:prstGeom prst="bentConnector3">
            <a:avLst>
              <a:gd name="adj1" fmla="val 10731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7" name="TextBox 16"/>
          <p:cNvSpPr txBox="1"/>
          <p:nvPr/>
        </p:nvSpPr>
        <p:spPr>
          <a:xfrm>
            <a:off x="19342477" y="7553942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 err="1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4248" y="665312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24248" y="12106526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52106" y="9467439"/>
            <a:ext cx="4381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err="1">
                <a:latin typeface="Consolas" panose="020B0609020204030204" pitchFamily="49" charset="0"/>
              </a:rPr>
              <a:t>NodeA:Actor</a:t>
            </a:r>
            <a:endParaRPr lang="ko-KR" alt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63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3" grpId="0" animBg="1"/>
      <p:bldP spid="20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304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Remote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server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system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ActorSystem.Create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MyServer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"greeter"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system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ActorSystem.Create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MyClient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IActorRef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greeter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system.ActorSelection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akka.tcp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://MyServer@localhost:8080/user/greeter"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greeter.Tell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Hello(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966864" y="8514184"/>
            <a:ext cx="16489832" cy="216024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41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39372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Cluster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Beyond remote</a:t>
            </a:r>
          </a:p>
          <a:p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Membership management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Gossip protocol is used.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(No SPOF/B)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Roles for every nodes</a:t>
            </a: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Cluster utility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Singleton,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Sharding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, Distributed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Pub/Sub.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609354" y="1335131"/>
            <a:ext cx="2880320" cy="2649819"/>
            <a:chOff x="16728504" y="3049012"/>
            <a:chExt cx="2880320" cy="2649819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16728504" y="3063099"/>
              <a:ext cx="2880320" cy="2635732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737930" y="3049012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NodeA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420438" y="2681366"/>
            <a:ext cx="2880320" cy="2635732"/>
            <a:chOff x="16728504" y="3063099"/>
            <a:chExt cx="2880320" cy="263573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16728504" y="3063099"/>
              <a:ext cx="2880320" cy="2635732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8504" y="3081760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NodeB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540118" y="7203640"/>
            <a:ext cx="2880320" cy="2635732"/>
            <a:chOff x="17227310" y="3632203"/>
            <a:chExt cx="2880320" cy="2635732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17227310" y="3632203"/>
              <a:ext cx="2880320" cy="2635732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51774" y="3646603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NodeC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cxnSp>
        <p:nvCxnSpPr>
          <p:cNvPr id="26" name="구부러진 연결선 25"/>
          <p:cNvCxnSpPr>
            <a:stCxn id="4" idx="3"/>
            <a:endCxn id="18" idx="1"/>
          </p:cNvCxnSpPr>
          <p:nvPr/>
        </p:nvCxnSpPr>
        <p:spPr bwMode="auto">
          <a:xfrm>
            <a:off x="18489674" y="2667084"/>
            <a:ext cx="1930764" cy="1332148"/>
          </a:xfrm>
          <a:prstGeom prst="curvedConnector3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구부러진 연결선 28"/>
          <p:cNvCxnSpPr>
            <a:stCxn id="4" idx="2"/>
            <a:endCxn id="21" idx="0"/>
          </p:cNvCxnSpPr>
          <p:nvPr/>
        </p:nvCxnSpPr>
        <p:spPr bwMode="auto">
          <a:xfrm rot="16200000" flipH="1">
            <a:off x="16405551" y="4628913"/>
            <a:ext cx="3218690" cy="1930764"/>
          </a:xfrm>
          <a:prstGeom prst="curved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3" name="구부러진 연결선 32"/>
          <p:cNvCxnSpPr>
            <a:stCxn id="18" idx="2"/>
            <a:endCxn id="21" idx="3"/>
          </p:cNvCxnSpPr>
          <p:nvPr/>
        </p:nvCxnSpPr>
        <p:spPr bwMode="auto">
          <a:xfrm rot="5400000">
            <a:off x="19538314" y="6199222"/>
            <a:ext cx="3204408" cy="1440160"/>
          </a:xfrm>
          <a:prstGeom prst="curved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67544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39372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Cluster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SimpleCluster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UntypedActor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Cluster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Cluster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Cluster.Get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(System);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OnReceive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message)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up = message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ClusterEvent.MemberUp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(up !=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Print(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"Up: {0}"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up.Member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7540118" y="7203640"/>
            <a:ext cx="2880320" cy="2635732"/>
            <a:chOff x="17227310" y="3632203"/>
            <a:chExt cx="2880320" cy="2635732"/>
          </a:xfrm>
          <a:solidFill>
            <a:schemeClr val="bg1"/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17227310" y="3632203"/>
              <a:ext cx="2880320" cy="2635732"/>
            </a:xfrm>
            <a:prstGeom prst="rect">
              <a:avLst/>
            </a:prstGeom>
            <a:grp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42708" y="3646603"/>
              <a:ext cx="2143536" cy="86177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NodeC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cxnSp>
        <p:nvCxnSpPr>
          <p:cNvPr id="23" name="구부러진 연결선 22"/>
          <p:cNvCxnSpPr>
            <a:stCxn id="18" idx="2"/>
            <a:endCxn id="21" idx="3"/>
          </p:cNvCxnSpPr>
          <p:nvPr/>
        </p:nvCxnSpPr>
        <p:spPr bwMode="auto">
          <a:xfrm rot="5400000">
            <a:off x="19538314" y="6199222"/>
            <a:ext cx="3204408" cy="1440160"/>
          </a:xfrm>
          <a:prstGeom prst="curved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grpSp>
        <p:nvGrpSpPr>
          <p:cNvPr id="2" name="그룹 1"/>
          <p:cNvGrpSpPr/>
          <p:nvPr/>
        </p:nvGrpSpPr>
        <p:grpSpPr>
          <a:xfrm>
            <a:off x="20420438" y="2681366"/>
            <a:ext cx="2880320" cy="2635732"/>
            <a:chOff x="20420438" y="2681366"/>
            <a:chExt cx="2880320" cy="263573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20420438" y="2681366"/>
              <a:ext cx="2880320" cy="2635732"/>
            </a:xfrm>
            <a:prstGeom prst="rect">
              <a:avLst/>
            </a:prstGeom>
            <a:solidFill>
              <a:schemeClr val="bg1"/>
            </a:solidFill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420438" y="2700027"/>
              <a:ext cx="2143536" cy="86177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NodeB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0904968" y="4052010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609354" y="1335131"/>
            <a:ext cx="2880320" cy="2649819"/>
            <a:chOff x="15609354" y="1335131"/>
            <a:chExt cx="2880320" cy="2649819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15609354" y="1349218"/>
              <a:ext cx="2880320" cy="2635732"/>
            </a:xfrm>
            <a:prstGeom prst="rect">
              <a:avLst/>
            </a:prstGeom>
            <a:solidFill>
              <a:srgbClr val="FFFFFF"/>
            </a:solidFill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618780" y="1335131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NodeA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6080432" y="2683858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2966" y="4052010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C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188430" y="2700027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C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024648" y="8512362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132646" y="8528531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cxnSp>
        <p:nvCxnSpPr>
          <p:cNvPr id="41" name="구부러진 연결선 40"/>
          <p:cNvCxnSpPr>
            <a:stCxn id="34" idx="3"/>
          </p:cNvCxnSpPr>
          <p:nvPr/>
        </p:nvCxnSpPr>
        <p:spPr bwMode="auto">
          <a:xfrm>
            <a:off x="18489674" y="2667084"/>
            <a:ext cx="1930764" cy="1384926"/>
          </a:xfrm>
          <a:prstGeom prst="curvedConnector3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2" name="구부러진 연결선 41"/>
          <p:cNvCxnSpPr>
            <a:stCxn id="34" idx="2"/>
            <a:endCxn id="21" idx="0"/>
          </p:cNvCxnSpPr>
          <p:nvPr/>
        </p:nvCxnSpPr>
        <p:spPr bwMode="auto">
          <a:xfrm rot="16200000" flipH="1">
            <a:off x="16405551" y="4628913"/>
            <a:ext cx="3218690" cy="1930764"/>
          </a:xfrm>
          <a:prstGeom prst="curved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7" name="직사각형 46"/>
          <p:cNvSpPr/>
          <p:nvPr/>
        </p:nvSpPr>
        <p:spPr bwMode="auto">
          <a:xfrm>
            <a:off x="2470920" y="5921896"/>
            <a:ext cx="13077578" cy="268422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09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Addition to Akka.NET.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en-US" altLang="ko-KR" sz="48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More things to be done for building online game server.</a:t>
            </a:r>
            <a:endParaRPr lang="ko-KR" altLang="ko-KR" sz="48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8202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Introduction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en-US" altLang="ko-KR" sz="48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Why and what did I do?</a:t>
            </a:r>
            <a:endParaRPr lang="ko-KR" altLang="ko-KR" sz="48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721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7252408" y="3689648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628672" y="5777880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52408" y="368964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4453208" y="3689648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453208" y="368964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355864" y="5994104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9196624" y="5489848"/>
            <a:ext cx="3384376" cy="280831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9196624" y="4771703"/>
            <a:ext cx="2800085" cy="718145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34" name="직선 화살표 연결선 33"/>
          <p:cNvCxnSpPr>
            <a:stCxn id="55" idx="6"/>
            <a:endCxn id="7" idx="1"/>
          </p:cNvCxnSpPr>
          <p:nvPr/>
        </p:nvCxnSpPr>
        <p:spPr bwMode="auto">
          <a:xfrm>
            <a:off x="5918100" y="6894004"/>
            <a:ext cx="371057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44" y="6266608"/>
            <a:ext cx="1221596" cy="1254792"/>
          </a:xfrm>
          <a:prstGeom prst="rect">
            <a:avLst/>
          </a:prstGeom>
        </p:spPr>
      </p:pic>
      <p:sp>
        <p:nvSpPr>
          <p:cNvPr id="37" name="순서도: 자기 디스크 36"/>
          <p:cNvSpPr/>
          <p:nvPr/>
        </p:nvSpPr>
        <p:spPr>
          <a:xfrm>
            <a:off x="20256896" y="5911535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</a:rPr>
              <a:t>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</a:endParaRPr>
          </a:p>
        </p:txBody>
      </p:sp>
      <p:cxnSp>
        <p:nvCxnSpPr>
          <p:cNvPr id="39" name="꺾인 연결선 38"/>
          <p:cNvCxnSpPr>
            <a:stCxn id="7" idx="2"/>
            <a:endCxn id="37" idx="3"/>
          </p:cNvCxnSpPr>
          <p:nvPr/>
        </p:nvCxnSpPr>
        <p:spPr bwMode="auto">
          <a:xfrm rot="5400000" flipH="1" flipV="1">
            <a:off x="16261533" y="2502597"/>
            <a:ext cx="133656" cy="10881406"/>
          </a:xfrm>
          <a:prstGeom prst="bentConnector3">
            <a:avLst>
              <a:gd name="adj1" fmla="val -255719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2" name="꺾인 연결선 41"/>
          <p:cNvCxnSpPr>
            <a:stCxn id="7" idx="2"/>
            <a:endCxn id="29" idx="2"/>
          </p:cNvCxnSpPr>
          <p:nvPr/>
        </p:nvCxnSpPr>
        <p:spPr bwMode="auto">
          <a:xfrm rot="5400000" flipH="1">
            <a:off x="7323749" y="4446219"/>
            <a:ext cx="216024" cy="6911794"/>
          </a:xfrm>
          <a:prstGeom prst="bentConnector3">
            <a:avLst>
              <a:gd name="adj1" fmla="val -15821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5" name="꺾인 연결선 44"/>
          <p:cNvCxnSpPr>
            <a:stCxn id="7" idx="0"/>
            <a:endCxn id="47" idx="0"/>
          </p:cNvCxnSpPr>
          <p:nvPr/>
        </p:nvCxnSpPr>
        <p:spPr bwMode="auto">
          <a:xfrm rot="16200000" flipH="1">
            <a:off x="13532558" y="3132980"/>
            <a:ext cx="514416" cy="5804216"/>
          </a:xfrm>
          <a:prstGeom prst="bentConnector3">
            <a:avLst>
              <a:gd name="adj1" fmla="val -70317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7" name="TextBox 46"/>
          <p:cNvSpPr txBox="1"/>
          <p:nvPr/>
        </p:nvSpPr>
        <p:spPr>
          <a:xfrm>
            <a:off x="16432828" y="6292296"/>
            <a:ext cx="5180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Noto Sans" panose="020B0502040504020204" pitchFamily="34" charset="0"/>
              </a:rPr>
              <a:t>?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96624" y="11623210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State Sync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89473" y="1165349"/>
            <a:ext cx="61798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Discovery / Table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5273627" y="6569968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5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7" grpId="0" animBg="1"/>
      <p:bldP spid="47" grpId="0"/>
      <p:bldP spid="52" grpId="0"/>
      <p:bldP spid="53" grpId="0"/>
      <p:bldP spid="5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Akka.Interfaced</a:t>
            </a:r>
            <a:endParaRPr lang="en-US" altLang="ko-KR" sz="8000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https://github.com/SaladLab/Akka.Interfaced</a:t>
            </a:r>
            <a:endParaRPr lang="ko-KR" altLang="ko-KR" sz="4400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73832" y="4841776"/>
            <a:ext cx="11636336" cy="5904656"/>
            <a:chOff x="6143328" y="5201816"/>
            <a:chExt cx="11636336" cy="5904656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6143328" y="5201816"/>
              <a:ext cx="6264696" cy="5904656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 bwMode="auto">
            <a:xfrm>
              <a:off x="8519592" y="7290048"/>
              <a:ext cx="2517972" cy="22322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Actor</a:t>
              </a: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43328" y="5201816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NodeA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13344128" y="5201816"/>
              <a:ext cx="4435536" cy="5904656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344128" y="5201816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NodeB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8087544" y="7002016"/>
              <a:ext cx="3384376" cy="2808312"/>
            </a:xfrm>
            <a:prstGeom prst="rect">
              <a:avLst/>
            </a:prstGeom>
            <a:noFill/>
            <a:ln w="76200" cap="flat" cmpd="sng" algn="ctr">
              <a:solidFill>
                <a:schemeClr val="accent2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oto Sans" panose="020B0502040504020204" pitchFamily="34" charset="0"/>
                <a:sym typeface="Helvetica Light" charset="0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8087544" y="6283871"/>
              <a:ext cx="2800085" cy="718145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solidFill>
                <a:schemeClr val="accent2"/>
              </a:solidFill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40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Interface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14072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531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Akka.Interfaced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Terse and readable code</a:t>
            </a:r>
          </a:p>
          <a:p>
            <a:pPr marL="857250" indent="-857250">
              <a:buFontTx/>
              <a:buChar char="-"/>
            </a:pPr>
            <a:r>
              <a:rPr lang="en-US" altLang="ko-KR" sz="66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No message class</a:t>
            </a:r>
          </a:p>
          <a:p>
            <a:pPr marL="857250" indent="-857250">
              <a:buFontTx/>
              <a:buChar char="-"/>
            </a:pPr>
            <a:r>
              <a:rPr lang="en-US" altLang="ko-KR" sz="66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Message handler has a form of interface method.</a:t>
            </a:r>
          </a:p>
          <a:p>
            <a:pPr marL="857250" indent="-857250">
              <a:buFontTx/>
              <a:buChar char="-"/>
            </a:pPr>
            <a:r>
              <a:rPr lang="en-US" altLang="ko-KR" sz="66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Message sending has a form of calling a method.</a:t>
            </a:r>
          </a:p>
          <a:p>
            <a:pPr marL="857250" indent="-857250">
              <a:buFontTx/>
              <a:buChar char="-"/>
            </a:pPr>
            <a:r>
              <a:rPr lang="en-US" altLang="ko-KR" sz="66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Influenced by Orleans and WCF Contract.</a:t>
            </a:r>
          </a:p>
          <a:p>
            <a:pPr marL="857250" indent="-857250">
              <a:buFontTx/>
              <a:buChar char="-"/>
            </a:pP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No type error for implement and using actor.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Compile-time check for correct message handling.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Compile-time check for correct message sending.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9945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 bwMode="auto">
          <a:xfrm>
            <a:off x="17016536" y="10217011"/>
            <a:ext cx="5256584" cy="2329621"/>
          </a:xfrm>
          <a:prstGeom prst="rect">
            <a:avLst/>
          </a:prstGeom>
          <a:noFill/>
          <a:ln w="635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7070324" y="9344977"/>
            <a:ext cx="2800085" cy="87203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IHello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7016536" y="3425586"/>
            <a:ext cx="5256584" cy="5720755"/>
          </a:xfrm>
          <a:prstGeom prst="rect">
            <a:avLst/>
          </a:prstGeom>
          <a:noFill/>
          <a:ln w="635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8531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Akka.Interfaced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7070324" y="2553552"/>
            <a:ext cx="2800085" cy="87203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IHello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470921" y="3337807"/>
            <a:ext cx="7704856" cy="5111377"/>
            <a:chOff x="15288344" y="2106663"/>
            <a:chExt cx="7704856" cy="5111377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OnHello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565754" y="2106663"/>
              <a:ext cx="267842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greeter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57" name="타원 56"/>
          <p:cNvSpPr/>
          <p:nvPr/>
        </p:nvSpPr>
        <p:spPr bwMode="auto">
          <a:xfrm>
            <a:off x="7803111" y="11468336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58" name="꺾인 연결선 57"/>
          <p:cNvCxnSpPr>
            <a:stCxn id="57" idx="2"/>
            <a:endCxn id="52" idx="1"/>
          </p:cNvCxnSpPr>
          <p:nvPr/>
        </p:nvCxnSpPr>
        <p:spPr bwMode="auto">
          <a:xfrm rot="10800000">
            <a:off x="2470921" y="6360952"/>
            <a:ext cx="5332190" cy="5431420"/>
          </a:xfrm>
          <a:prstGeom prst="bentConnector3">
            <a:avLst>
              <a:gd name="adj1" fmla="val 1042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9" name="TextBox 58"/>
          <p:cNvSpPr txBox="1"/>
          <p:nvPr/>
        </p:nvSpPr>
        <p:spPr>
          <a:xfrm>
            <a:off x="6796987" y="10430896"/>
            <a:ext cx="2678427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greeter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2470921" y="10652015"/>
            <a:ext cx="4032448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Hello(…)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4024606" y="3407991"/>
            <a:ext cx="7704856" cy="5111377"/>
            <a:chOff x="15288344" y="2106663"/>
            <a:chExt cx="7704856" cy="5111377"/>
          </a:xfrm>
        </p:grpSpPr>
        <p:sp>
          <p:nvSpPr>
            <p:cNvPr id="62" name="모서리가 둥근 직사각형 61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4" name="직사각형 63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IHello</a:t>
              </a:r>
              <a:b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</a:b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.Hello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565754" y="2106663"/>
              <a:ext cx="267842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Arial Unicode MS" panose="020B0604020202020204" pitchFamily="50" charset="-127"/>
                  <a:cs typeface="Consolas" panose="020B0609020204030204" pitchFamily="49" charset="0"/>
                </a:rPr>
                <a:t>greeter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70" name="타원 69"/>
          <p:cNvSpPr/>
          <p:nvPr/>
        </p:nvSpPr>
        <p:spPr bwMode="auto">
          <a:xfrm>
            <a:off x="19356796" y="11538520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71" name="꺾인 연결선 70"/>
          <p:cNvCxnSpPr>
            <a:stCxn id="70" idx="2"/>
            <a:endCxn id="65" idx="1"/>
          </p:cNvCxnSpPr>
          <p:nvPr/>
        </p:nvCxnSpPr>
        <p:spPr bwMode="auto">
          <a:xfrm rot="10800000">
            <a:off x="14024606" y="6431136"/>
            <a:ext cx="5332190" cy="5431420"/>
          </a:xfrm>
          <a:prstGeom prst="bentConnector3">
            <a:avLst>
              <a:gd name="adj1" fmla="val 1042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72" name="TextBox 71"/>
          <p:cNvSpPr txBox="1"/>
          <p:nvPr/>
        </p:nvSpPr>
        <p:spPr>
          <a:xfrm>
            <a:off x="18350672" y="10501080"/>
            <a:ext cx="2678427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greeter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14024606" y="10722199"/>
            <a:ext cx="4032448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IHello.Hello</a:t>
            </a: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  <a:sym typeface="Helvetica Light" charset="0"/>
              </a:rPr>
              <a:t>(…)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6" name="오른쪽 화살표 75"/>
          <p:cNvSpPr/>
          <p:nvPr/>
        </p:nvSpPr>
        <p:spPr bwMode="auto">
          <a:xfrm>
            <a:off x="11255896" y="6750546"/>
            <a:ext cx="1584176" cy="1732260"/>
          </a:xfrm>
          <a:prstGeom prst="rightArrow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15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2" grpId="0" animBg="1"/>
      <p:bldP spid="3" grpId="0" animBg="1"/>
      <p:bldP spid="70" grpId="0" animBg="1"/>
      <p:bldP spid="72" grpId="0"/>
      <p:bldP spid="73" grpId="0" animBg="1"/>
      <p:bldP spid="7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9063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 style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define message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Name; }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Say; 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implement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ReceiveActor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Receive&lt;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&gt;(m =&gt;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Sender.Tell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$"Hello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m.Name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)});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actorRef.Ask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result.Say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342492" y="3833664"/>
            <a:ext cx="12505692" cy="151216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398912" y="7794104"/>
            <a:ext cx="17137904" cy="144636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279232" y="11106471"/>
            <a:ext cx="16345816" cy="864097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87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12758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Akka.Interfaced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style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define interface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IInterfacedActor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SayHello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implement actor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InterfacedActor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IHello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.SayHello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$"Hello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{name}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helloRef.SayHello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342492" y="3833664"/>
            <a:ext cx="12073644" cy="208823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375576" y="7901576"/>
            <a:ext cx="8784976" cy="61260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6008425" y="7146032"/>
            <a:ext cx="2304256" cy="732156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191000" y="11178480"/>
            <a:ext cx="9937104" cy="804164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33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Akka.Interfaced.SlimSocket</a:t>
            </a:r>
            <a:endParaRPr lang="en-US" altLang="ko-KR" sz="8000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https://github.com/SaladLab/Akka.Interfaced.SlimSocket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9340640" y="5057800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1716904" y="7146032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40640" y="505780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6541440" y="5057800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1440" y="505780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444096" y="736225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284856" y="6858000"/>
            <a:ext cx="3384376" cy="280831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284856" y="6139855"/>
            <a:ext cx="2800085" cy="718145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37" name="직선 화살표 연결선 36"/>
          <p:cNvCxnSpPr>
            <a:stCxn id="46" idx="6"/>
            <a:endCxn id="30" idx="1"/>
          </p:cNvCxnSpPr>
          <p:nvPr/>
        </p:nvCxnSpPr>
        <p:spPr bwMode="auto">
          <a:xfrm>
            <a:off x="8006332" y="8262156"/>
            <a:ext cx="371057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976" y="7634760"/>
            <a:ext cx="1221596" cy="1254792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 bwMode="auto">
          <a:xfrm>
            <a:off x="7361859" y="7938120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4153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4581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Akka.Interfaced.SlimSocket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No client role in </a:t>
            </a:r>
            <a:r>
              <a:rPr lang="en-US" altLang="ko-KR" sz="6600" dirty="0" err="1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</a:t>
            </a:r>
            <a:endParaRPr lang="en-US" altLang="ko-KR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6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Everyone can send any messages to any actors.</a:t>
            </a:r>
          </a:p>
          <a:p>
            <a:pPr marL="857250" indent="-857250">
              <a:buFontTx/>
              <a:buChar char="-"/>
            </a:pP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Access control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can only send a message in allowed interfaces to permitted actors.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Supports .NET 3.5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Implement a small part to send a message to an actor in server.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Not necessary: Create actor, hierarchy, cluster and so on.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08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142980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4581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Akka.Interfaced.SlimSocket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88037" y="6876031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6" name="꺾인 연결선 15"/>
          <p:cNvCxnSpPr>
            <a:stCxn id="15" idx="4"/>
            <a:endCxn id="24" idx="0"/>
          </p:cNvCxnSpPr>
          <p:nvPr/>
        </p:nvCxnSpPr>
        <p:spPr bwMode="auto">
          <a:xfrm rot="16200000" flipH="1">
            <a:off x="4911930" y="6622447"/>
            <a:ext cx="2201950" cy="400526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7" name="TextBox 16"/>
          <p:cNvSpPr txBox="1"/>
          <p:nvPr/>
        </p:nvSpPr>
        <p:spPr>
          <a:xfrm>
            <a:off x="2396949" y="5724845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Actor1Ref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9804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76806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68064" y="3801797"/>
            <a:ext cx="252028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7184" y="9726053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SlimSocket.Client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68064" y="9717415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SlimSocket.Server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cxnSp>
        <p:nvCxnSpPr>
          <p:cNvPr id="26" name="꺾인 연결선 25"/>
          <p:cNvCxnSpPr>
            <a:stCxn id="24" idx="2"/>
            <a:endCxn id="25" idx="2"/>
          </p:cNvCxnSpPr>
          <p:nvPr/>
        </p:nvCxnSpPr>
        <p:spPr bwMode="auto">
          <a:xfrm rot="5400000" flipH="1" flipV="1">
            <a:off x="11971657" y="6997697"/>
            <a:ext cx="8638" cy="7920880"/>
          </a:xfrm>
          <a:prstGeom prst="bentConnector3">
            <a:avLst>
              <a:gd name="adj1" fmla="val -154116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1" name="모서리가 둥근 직사각형 30"/>
          <p:cNvSpPr/>
          <p:nvPr/>
        </p:nvSpPr>
        <p:spPr bwMode="auto">
          <a:xfrm>
            <a:off x="13848544" y="5024312"/>
            <a:ext cx="3240000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Actor1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18169024" y="5000583"/>
            <a:ext cx="3240000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Actor2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13848544" y="7866112"/>
            <a:ext cx="7560480" cy="1054531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ClientSession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꺾인 연결선 36"/>
          <p:cNvCxnSpPr>
            <a:stCxn id="25" idx="0"/>
            <a:endCxn id="34" idx="2"/>
          </p:cNvCxnSpPr>
          <p:nvPr/>
        </p:nvCxnSpPr>
        <p:spPr bwMode="auto">
          <a:xfrm rot="5400000" flipH="1" flipV="1">
            <a:off x="16384214" y="8472845"/>
            <a:ext cx="796772" cy="1692368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2" name="타원 41"/>
          <p:cNvSpPr/>
          <p:nvPr/>
        </p:nvSpPr>
        <p:spPr bwMode="auto">
          <a:xfrm>
            <a:off x="8026833" y="6876031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5745" y="5724845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Actor2Ref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cxnSp>
        <p:nvCxnSpPr>
          <p:cNvPr id="46" name="꺾인 연결선 45"/>
          <p:cNvCxnSpPr>
            <a:stCxn id="42" idx="4"/>
            <a:endCxn id="24" idx="0"/>
          </p:cNvCxnSpPr>
          <p:nvPr/>
        </p:nvCxnSpPr>
        <p:spPr bwMode="auto">
          <a:xfrm rot="5400000">
            <a:off x="7081328" y="8458311"/>
            <a:ext cx="2201950" cy="333534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꺾인 연결선 49"/>
          <p:cNvCxnSpPr>
            <a:stCxn id="31" idx="2"/>
            <a:endCxn id="34" idx="0"/>
          </p:cNvCxnSpPr>
          <p:nvPr/>
        </p:nvCxnSpPr>
        <p:spPr bwMode="auto">
          <a:xfrm rot="16200000" flipH="1">
            <a:off x="16027764" y="6265092"/>
            <a:ext cx="1041800" cy="216024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3" name="꺾인 연결선 52"/>
          <p:cNvCxnSpPr>
            <a:stCxn id="32" idx="2"/>
            <a:endCxn id="34" idx="0"/>
          </p:cNvCxnSpPr>
          <p:nvPr/>
        </p:nvCxnSpPr>
        <p:spPr bwMode="auto">
          <a:xfrm rot="5400000">
            <a:off x="18176140" y="6253227"/>
            <a:ext cx="1065529" cy="216024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9767679" y="11287457"/>
            <a:ext cx="4416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Consolas" panose="020B0609020204030204" pitchFamily="49" charset="0"/>
              </a:rPr>
              <a:t>protobuf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tcp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46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4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Akka.Cluster.Utility</a:t>
            </a:r>
            <a:endParaRPr lang="en-US" altLang="ko-KR" sz="8000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https://github.com/SaladLab/Akka.Cluster.Utility</a:t>
            </a:r>
            <a:endParaRPr lang="ko-KR" altLang="ko-KR" sz="4400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373832" y="6137920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8750096" y="8226152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73832" y="613792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3574632" y="6137920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74632" y="613792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cxnSp>
        <p:nvCxnSpPr>
          <p:cNvPr id="42" name="꺾인 연결선 41"/>
          <p:cNvCxnSpPr>
            <a:stCxn id="30" idx="0"/>
            <a:endCxn id="43" idx="0"/>
          </p:cNvCxnSpPr>
          <p:nvPr/>
        </p:nvCxnSpPr>
        <p:spPr bwMode="auto">
          <a:xfrm rot="16200000" flipH="1">
            <a:off x="12653982" y="5581252"/>
            <a:ext cx="514416" cy="5804216"/>
          </a:xfrm>
          <a:prstGeom prst="bentConnector3">
            <a:avLst>
              <a:gd name="adj1" fmla="val -72511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3" name="TextBox 42"/>
          <p:cNvSpPr txBox="1"/>
          <p:nvPr/>
        </p:nvSpPr>
        <p:spPr>
          <a:xfrm>
            <a:off x="15554252" y="8740568"/>
            <a:ext cx="5180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Noto Sans" panose="020B0502040504020204" pitchFamily="34" charset="0"/>
              </a:rPr>
              <a:t>?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10897" y="3613621"/>
            <a:ext cx="61798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Discovery / Table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87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22216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Previous game servers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51" y="4897563"/>
            <a:ext cx="6840000" cy="4840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36" y="4891667"/>
            <a:ext cx="6840000" cy="48466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686" y="4891666"/>
            <a:ext cx="6840000" cy="4846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6336" y="3761656"/>
            <a:ext cx="4908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latin typeface="Noto Sans" panose="020B0502040504020204" pitchFamily="34" charset="0"/>
                <a:ea typeface="Arial Unicode MS" panose="020B0604020202020204" pitchFamily="50" charset="-127"/>
              </a:rPr>
              <a:t>KartRider</a:t>
            </a:r>
            <a:r>
              <a:rPr lang="en-US" altLang="ko-KR" sz="5400" dirty="0"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4000" dirty="0">
                <a:latin typeface="Noto Sans" panose="020B0502040504020204" pitchFamily="34" charset="0"/>
                <a:ea typeface="Arial Unicode MS" panose="020B0604020202020204" pitchFamily="50" charset="-127"/>
              </a:rPr>
              <a:t>(2004)</a:t>
            </a:r>
            <a:endParaRPr lang="ko-KR" altLang="en-US" sz="54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51640" y="3761656"/>
            <a:ext cx="5319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latin typeface="Noto Sans" panose="020B0502040504020204" pitchFamily="34" charset="0"/>
                <a:ea typeface="Arial Unicode MS" panose="020B0604020202020204" pitchFamily="50" charset="-127"/>
              </a:rPr>
              <a:t>Everplanet</a:t>
            </a:r>
            <a:r>
              <a:rPr lang="en-US" altLang="ko-KR" sz="5400" dirty="0"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4000" dirty="0">
                <a:latin typeface="Noto Sans" panose="020B0502040504020204" pitchFamily="34" charset="0"/>
                <a:ea typeface="Arial Unicode MS" panose="020B0604020202020204" pitchFamily="50" charset="-127"/>
              </a:rPr>
              <a:t>(2010)</a:t>
            </a:r>
            <a:endParaRPr lang="ko-KR" altLang="en-US" sz="54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368464" y="3761656"/>
            <a:ext cx="7713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latin typeface="Noto Sans" panose="020B0502040504020204" pitchFamily="34" charset="0"/>
                <a:ea typeface="Arial Unicode MS" panose="020B0604020202020204" pitchFamily="50" charset="-127"/>
              </a:rPr>
              <a:t>MonsterSweeperz</a:t>
            </a:r>
            <a:r>
              <a:rPr lang="en-US" altLang="ko-KR" sz="5400" dirty="0"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4000" dirty="0">
                <a:latin typeface="Noto Sans" panose="020B0502040504020204" pitchFamily="34" charset="0"/>
                <a:ea typeface="Arial Unicode MS" panose="020B0604020202020204" pitchFamily="50" charset="-127"/>
              </a:rPr>
              <a:t>(2015)</a:t>
            </a:r>
            <a:endParaRPr lang="ko-KR" altLang="en-US" sz="48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6336" y="9948535"/>
            <a:ext cx="517481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oto Sans" panose="020B0502040504020204" pitchFamily="34" charset="0"/>
                <a:ea typeface="Arial Unicode MS" panose="020B0604020202020204" pitchFamily="50" charset="-127"/>
              </a:rPr>
              <a:t>P2P game Server</a:t>
            </a:r>
          </a:p>
          <a:p>
            <a:r>
              <a:rPr lang="en-US" altLang="ko-KR" sz="4400" dirty="0">
                <a:latin typeface="Noto Sans" panose="020B0502040504020204" pitchFamily="34" charset="0"/>
                <a:ea typeface="Arial Unicode MS" panose="020B0604020202020204" pitchFamily="50" charset="-127"/>
              </a:rPr>
              <a:t>C++ / IOCP 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51640" y="9948535"/>
            <a:ext cx="500169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oto Sans" panose="020B0502040504020204" pitchFamily="34" charset="0"/>
                <a:ea typeface="Arial Unicode MS" panose="020B0604020202020204" pitchFamily="50" charset="-127"/>
              </a:rPr>
              <a:t>MMORPG server</a:t>
            </a:r>
            <a:endParaRPr lang="en-US" altLang="ko-KR" sz="54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4400" dirty="0">
                <a:latin typeface="Noto Sans" panose="020B0502040504020204" pitchFamily="34" charset="0"/>
                <a:ea typeface="Arial Unicode MS" panose="020B0604020202020204" pitchFamily="50" charset="-127"/>
              </a:rPr>
              <a:t>C++ / IOCP socket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368464" y="9948534"/>
            <a:ext cx="593784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oto Sans" panose="020B0502040504020204" pitchFamily="34" charset="0"/>
                <a:ea typeface="Arial Unicode MS" panose="020B0604020202020204" pitchFamily="50" charset="-127"/>
              </a:rPr>
              <a:t>Mobile game server</a:t>
            </a:r>
            <a:endParaRPr lang="en-US" altLang="ko-KR" sz="54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4400" dirty="0">
                <a:latin typeface="Noto Sans" panose="020B0502040504020204" pitchFamily="34" charset="0"/>
                <a:ea typeface="Arial Unicode MS" panose="020B0604020202020204" pitchFamily="50" charset="-127"/>
              </a:rPr>
              <a:t>C# / IOCP socket</a:t>
            </a:r>
          </a:p>
        </p:txBody>
      </p:sp>
    </p:spTree>
    <p:extLst>
      <p:ext uri="{BB962C8B-B14F-4D97-AF65-F5344CB8AC3E}">
        <p14:creationId xmlns:p14="http://schemas.microsoft.com/office/powerpoint/2010/main" val="91572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87426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ActorDiscovery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 Discovery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To find interesting actor in a cluster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95991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142980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87426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ActorDiscovery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9804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76806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68064" y="3801797"/>
            <a:ext cx="252028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7184" y="9726053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ActorDiscovery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cxnSp>
        <p:nvCxnSpPr>
          <p:cNvPr id="26" name="꺾인 연결선 25"/>
          <p:cNvCxnSpPr>
            <a:stCxn id="24" idx="2"/>
            <a:endCxn id="23" idx="2"/>
          </p:cNvCxnSpPr>
          <p:nvPr/>
        </p:nvCxnSpPr>
        <p:spPr bwMode="auto">
          <a:xfrm rot="5400000" flipH="1" flipV="1">
            <a:off x="13668351" y="5295848"/>
            <a:ext cx="13792" cy="11319423"/>
          </a:xfrm>
          <a:prstGeom prst="bentConnector3">
            <a:avLst>
              <a:gd name="adj1" fmla="val -1004240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16166607" y="9712261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ActorDiscovery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1868603" y="6015390"/>
            <a:ext cx="391468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UserActor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143685" y="5981147"/>
            <a:ext cx="4700023" cy="1800000"/>
          </a:xfrm>
          <a:prstGeom prst="roundRect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ServiceActor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13560152" y="5994104"/>
            <a:ext cx="391468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UserActor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8078046" y="5981147"/>
            <a:ext cx="391468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UserActor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3" name="꺾인 연결선 32"/>
          <p:cNvCxnSpPr>
            <a:stCxn id="27" idx="2"/>
            <a:endCxn id="24" idx="1"/>
          </p:cNvCxnSpPr>
          <p:nvPr/>
        </p:nvCxnSpPr>
        <p:spPr bwMode="auto">
          <a:xfrm rot="16200000" flipH="1">
            <a:off x="3072133" y="8569203"/>
            <a:ext cx="2528865" cy="1021238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5" name="꺾인 연결선 34"/>
          <p:cNvCxnSpPr>
            <a:stCxn id="28" idx="2"/>
          </p:cNvCxnSpPr>
          <p:nvPr/>
        </p:nvCxnSpPr>
        <p:spPr bwMode="auto">
          <a:xfrm rot="5400000">
            <a:off x="7265042" y="8531640"/>
            <a:ext cx="1979149" cy="47816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꺾인 연결선 35"/>
          <p:cNvCxnSpPr>
            <a:stCxn id="29" idx="2"/>
            <a:endCxn id="23" idx="1"/>
          </p:cNvCxnSpPr>
          <p:nvPr/>
        </p:nvCxnSpPr>
        <p:spPr bwMode="auto">
          <a:xfrm rot="16200000" flipH="1">
            <a:off x="14573872" y="8737727"/>
            <a:ext cx="2536359" cy="64911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9" name="타원 38"/>
          <p:cNvSpPr/>
          <p:nvPr/>
        </p:nvSpPr>
        <p:spPr bwMode="auto">
          <a:xfrm>
            <a:off x="4021064" y="8055858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5842051" y="8055858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7714659" y="9388225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19022141" y="9275906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8413" y="8141983"/>
            <a:ext cx="2670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" panose="020B0502040504020204" pitchFamily="34" charset="0"/>
              </a:rPr>
              <a:t>Register</a:t>
            </a:r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0196" y="8712312"/>
            <a:ext cx="2004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" panose="020B0502040504020204" pitchFamily="34" charset="0"/>
              </a:rPr>
              <a:t>Notify</a:t>
            </a:r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841673" y="8730208"/>
            <a:ext cx="20040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" panose="020B0502040504020204" pitchFamily="34" charset="0"/>
              </a:rPr>
              <a:t>Notify</a:t>
            </a:r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8137" y="12355778"/>
            <a:ext cx="3531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" panose="020B0502040504020204" pitchFamily="34" charset="0"/>
              </a:rPr>
              <a:t>share state</a:t>
            </a:r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92272" y="8730208"/>
            <a:ext cx="19832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Noto Sans" panose="020B0502040504020204" pitchFamily="34" charset="0"/>
              </a:rPr>
              <a:t>Listen</a:t>
            </a:r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407980" y="8747155"/>
            <a:ext cx="19832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Noto Sans" panose="020B0502040504020204" pitchFamily="34" charset="0"/>
              </a:rPr>
              <a:t>Listen</a:t>
            </a:r>
            <a:endParaRPr lang="ko-KR" altLang="en-US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97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9" grpId="0" animBg="1"/>
      <p:bldP spid="40" grpId="0" animBg="1"/>
      <p:bldP spid="41" grpId="0" animBg="1"/>
      <p:bldP spid="44" grpId="0" animBg="1"/>
      <p:bldP spid="12" grpId="0"/>
      <p:bldP spid="45" grpId="0"/>
      <p:bldP spid="47" grpId="0"/>
      <p:bldP spid="48" grpId="0"/>
      <p:bldP spid="49" grpId="0"/>
      <p:bldP spid="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87426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ActorDiscovery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register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ServiceActor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PreStart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Discovery.Tell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Register(Self,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discover registered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PreStart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Discovery.Tell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Monitor(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OnActorUp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ActorUp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m) { ...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OnActorDown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ActorDown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m) { ... 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2470920" y="5129808"/>
            <a:ext cx="17929992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470920" y="9162256"/>
            <a:ext cx="15807402" cy="864096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407024" y="10482726"/>
            <a:ext cx="10225136" cy="155985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710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24439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DistributedActorTable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Distributed Actor Table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Contains distributed actors across several nodes in a cluster.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Registered with unique key in a table.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Similar with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sharding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but more simpler one.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There is a master node. (SPOF/B)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54308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1174777" y="3761656"/>
            <a:ext cx="7344814" cy="849694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224439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DistributedActorTable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4776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9383689" y="3761656"/>
            <a:ext cx="6192686" cy="849694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83687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1534815" y="5345832"/>
            <a:ext cx="6589821" cy="5400600"/>
          </a:xfrm>
          <a:prstGeom prst="roundRect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ActorTable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541144"/>
              </p:ext>
            </p:extLst>
          </p:nvPr>
        </p:nvGraphicFramePr>
        <p:xfrm>
          <a:off x="1946958" y="6641976"/>
          <a:ext cx="5765534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3086">
                  <a:extLst>
                    <a:ext uri="{9D8B030D-6E8A-4147-A177-3AD203B41FA5}">
                      <a16:colId xmlns:a16="http://schemas.microsoft.com/office/drawing/2014/main" val="2155800997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96993218"/>
                    </a:ext>
                  </a:extLst>
                </a:gridCol>
              </a:tblGrid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ID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ActorRef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079251"/>
                  </a:ext>
                </a:extLst>
              </a:tr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Actor1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098547"/>
                  </a:ext>
                </a:extLst>
              </a:tr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Actor2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863955"/>
                  </a:ext>
                </a:extLst>
              </a:tr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Actor3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022633"/>
                  </a:ext>
                </a:extLst>
              </a:tr>
            </a:tbl>
          </a:graphicData>
        </a:graphic>
      </p:graphicFrame>
      <p:sp>
        <p:nvSpPr>
          <p:cNvPr id="52" name="직사각형 51"/>
          <p:cNvSpPr/>
          <p:nvPr/>
        </p:nvSpPr>
        <p:spPr bwMode="auto">
          <a:xfrm>
            <a:off x="16440474" y="3761656"/>
            <a:ext cx="6192686" cy="849694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40472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NodeC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10715836" y="5710637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Actor1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10715836" y="8348856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Actor2</a:t>
            </a: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17772621" y="5706545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Actor3</a:t>
            </a: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7778030" y="8348856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Actor4</a:t>
            </a:r>
          </a:p>
        </p:txBody>
      </p:sp>
      <p:cxnSp>
        <p:nvCxnSpPr>
          <p:cNvPr id="5" name="꺾인 연결선 4"/>
          <p:cNvCxnSpPr>
            <a:endCxn id="54" idx="1"/>
          </p:cNvCxnSpPr>
          <p:nvPr/>
        </p:nvCxnSpPr>
        <p:spPr bwMode="auto">
          <a:xfrm flipV="1">
            <a:off x="7712492" y="6610637"/>
            <a:ext cx="3003344" cy="1399491"/>
          </a:xfrm>
          <a:prstGeom prst="bentConnector3">
            <a:avLst>
              <a:gd name="adj1" fmla="val 4194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8" name="꺾인 연결선 57"/>
          <p:cNvCxnSpPr>
            <a:endCxn id="55" idx="1"/>
          </p:cNvCxnSpPr>
          <p:nvPr/>
        </p:nvCxnSpPr>
        <p:spPr bwMode="auto">
          <a:xfrm>
            <a:off x="7712492" y="8848348"/>
            <a:ext cx="3003344" cy="400508"/>
          </a:xfrm>
          <a:prstGeom prst="bentConnector3">
            <a:avLst>
              <a:gd name="adj1" fmla="val 4194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9" name="꺾인 연결선 58"/>
          <p:cNvCxnSpPr>
            <a:endCxn id="56" idx="1"/>
          </p:cNvCxnSpPr>
          <p:nvPr/>
        </p:nvCxnSpPr>
        <p:spPr bwMode="auto">
          <a:xfrm rot="5400000" flipH="1" flipV="1">
            <a:off x="13601526" y="8980129"/>
            <a:ext cx="6544679" cy="179751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1" name="꺾인 연결선 60"/>
          <p:cNvCxnSpPr/>
          <p:nvPr/>
        </p:nvCxnSpPr>
        <p:spPr bwMode="auto">
          <a:xfrm>
            <a:off x="7717901" y="9741261"/>
            <a:ext cx="8251800" cy="3409964"/>
          </a:xfrm>
          <a:prstGeom prst="bentConnector3">
            <a:avLst>
              <a:gd name="adj1" fmla="val 1512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5898621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24439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DistributedActorTable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table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table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Props.Create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(() =&gt;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Table(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"Test"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...)));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actor on table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reply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table.Ask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CreateReply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Create(id, ...));</a:t>
            </a: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reply.Actor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actor from table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reply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table.Ask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GetReply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Get(id));</a:t>
            </a: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reply.Actor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5063209" y="6497960"/>
            <a:ext cx="15625736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991200" y="9162256"/>
            <a:ext cx="12169352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74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sym typeface="KoPubDotum Bold" panose="02020603020101020101" pitchFamily="18" charset="-127"/>
              </a:rPr>
              <a:t>TrackableData</a:t>
            </a:r>
            <a:endParaRPr lang="en-US" altLang="ko-KR" sz="8000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https://github.com/SaladLab/TrackableData</a:t>
            </a:r>
            <a:endParaRPr lang="ko-KR" altLang="ko-KR" sz="4400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252408" y="4049688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9628672" y="6137920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52408" y="404968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4453208" y="4049688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53208" y="404968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355864" y="6354144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44" y="6626648"/>
            <a:ext cx="1221596" cy="1254792"/>
          </a:xfrm>
          <a:prstGeom prst="rect">
            <a:avLst/>
          </a:prstGeom>
        </p:spPr>
      </p:pic>
      <p:sp>
        <p:nvSpPr>
          <p:cNvPr id="39" name="순서도: 자기 디스크 38"/>
          <p:cNvSpPr/>
          <p:nvPr/>
        </p:nvSpPr>
        <p:spPr>
          <a:xfrm>
            <a:off x="20256896" y="6271575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</a:rPr>
              <a:t>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</a:endParaRPr>
          </a:p>
        </p:txBody>
      </p:sp>
      <p:cxnSp>
        <p:nvCxnSpPr>
          <p:cNvPr id="40" name="꺾인 연결선 39"/>
          <p:cNvCxnSpPr>
            <a:stCxn id="30" idx="2"/>
            <a:endCxn id="39" idx="3"/>
          </p:cNvCxnSpPr>
          <p:nvPr/>
        </p:nvCxnSpPr>
        <p:spPr bwMode="auto">
          <a:xfrm rot="5400000" flipH="1" flipV="1">
            <a:off x="16261533" y="2862637"/>
            <a:ext cx="133656" cy="10881406"/>
          </a:xfrm>
          <a:prstGeom prst="bentConnector3">
            <a:avLst>
              <a:gd name="adj1" fmla="val -255719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꺾인 연결선 40"/>
          <p:cNvCxnSpPr>
            <a:stCxn id="30" idx="2"/>
            <a:endCxn id="34" idx="2"/>
          </p:cNvCxnSpPr>
          <p:nvPr/>
        </p:nvCxnSpPr>
        <p:spPr bwMode="auto">
          <a:xfrm rot="5400000" flipH="1">
            <a:off x="7323749" y="4806259"/>
            <a:ext cx="216024" cy="6911794"/>
          </a:xfrm>
          <a:prstGeom prst="bentConnector3">
            <a:avLst>
              <a:gd name="adj1" fmla="val -158216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4" name="TextBox 43"/>
          <p:cNvSpPr txBox="1"/>
          <p:nvPr/>
        </p:nvSpPr>
        <p:spPr>
          <a:xfrm>
            <a:off x="9196624" y="11983250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State Sync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3543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8101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TrackableData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Sync data in n-tier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Propagates changes to client, server and DB.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Change tracking library rather than general ORM.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Supports .NET 3.5 / Unity3D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Supports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Json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,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Protobuf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MSSQL, MySQL,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postgreSQL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, MongoDB,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Redis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Production Ready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Used in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MonsterSweeperz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6115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9095656" y="3113584"/>
            <a:ext cx="6009667" cy="986509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78101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TrackableData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95655" y="3113584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318792" y="3113584"/>
            <a:ext cx="6009667" cy="986509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35414" y="3113584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7016537" y="3113584"/>
            <a:ext cx="6009667" cy="986509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016537" y="3081461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  <a:cs typeface="Consolas" panose="020B0609020204030204" pitchFamily="49" charset="0"/>
              </a:rPr>
              <a:t>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  <a:cs typeface="Consolas" panose="020B0609020204030204" pitchFamily="49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887744" y="4791422"/>
            <a:ext cx="4359484" cy="24986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Gold=10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17841628" y="4791422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Gold=10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143883" y="4791422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Gold=10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9887744" y="9615958"/>
            <a:ext cx="4359484" cy="24986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17841628" y="9615958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2134773" y="9615958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4" name="직선 화살표 연결선 3"/>
          <p:cNvCxnSpPr>
            <a:stCxn id="2" idx="3"/>
            <a:endCxn id="43" idx="1"/>
          </p:cNvCxnSpPr>
          <p:nvPr/>
        </p:nvCxnSpPr>
        <p:spPr bwMode="auto">
          <a:xfrm>
            <a:off x="14247228" y="6040735"/>
            <a:ext cx="359440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14728782" y="5678165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Noto Sans" panose="020B0502040504020204" pitchFamily="34" charset="0"/>
              </a:rPr>
              <a:t>Create</a:t>
            </a:r>
            <a:endParaRPr lang="ko-KR" altLang="en-US" sz="4400" dirty="0">
              <a:solidFill>
                <a:schemeClr val="bg1"/>
              </a:solidFill>
              <a:latin typeface="Noto Sans" panose="020B0502040504020204" pitchFamily="34" charset="0"/>
            </a:endParaRPr>
          </a:p>
        </p:txBody>
      </p:sp>
      <p:cxnSp>
        <p:nvCxnSpPr>
          <p:cNvPr id="54" name="직선 화살표 연결선 53"/>
          <p:cNvCxnSpPr>
            <a:stCxn id="2" idx="1"/>
            <a:endCxn id="46" idx="3"/>
          </p:cNvCxnSpPr>
          <p:nvPr/>
        </p:nvCxnSpPr>
        <p:spPr bwMode="auto">
          <a:xfrm flipH="1">
            <a:off x="6503367" y="6040735"/>
            <a:ext cx="3384377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5" name="TextBox 54"/>
          <p:cNvSpPr txBox="1"/>
          <p:nvPr/>
        </p:nvSpPr>
        <p:spPr>
          <a:xfrm>
            <a:off x="6863408" y="5634735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Noto Sans" panose="020B0502040504020204" pitchFamily="34" charset="0"/>
              </a:rPr>
              <a:t>Snapshot</a:t>
            </a:r>
            <a:endParaRPr lang="ko-KR" altLang="en-US" sz="4400" dirty="0">
              <a:solidFill>
                <a:schemeClr val="bg1"/>
              </a:solidFill>
              <a:latin typeface="Noto Sans" panose="020B05020405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0175776" y="7994327"/>
            <a:ext cx="3777420" cy="87203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Gold+=5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56" name="직선 화살표 연결선 55"/>
          <p:cNvCxnSpPr>
            <a:stCxn id="2" idx="2"/>
            <a:endCxn id="13" idx="0"/>
          </p:cNvCxnSpPr>
          <p:nvPr/>
        </p:nvCxnSpPr>
        <p:spPr bwMode="auto">
          <a:xfrm flipH="1">
            <a:off x="12064486" y="7290048"/>
            <a:ext cx="3000" cy="70427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7" name="직선 화살표 연결선 56"/>
          <p:cNvCxnSpPr>
            <a:stCxn id="13" idx="2"/>
            <a:endCxn id="50" idx="0"/>
          </p:cNvCxnSpPr>
          <p:nvPr/>
        </p:nvCxnSpPr>
        <p:spPr bwMode="auto">
          <a:xfrm>
            <a:off x="12064486" y="8866361"/>
            <a:ext cx="3000" cy="74959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5" name="꺾인 연결선 24"/>
          <p:cNvCxnSpPr>
            <a:stCxn id="13" idx="1"/>
            <a:endCxn id="53" idx="0"/>
          </p:cNvCxnSpPr>
          <p:nvPr/>
        </p:nvCxnSpPr>
        <p:spPr bwMode="auto">
          <a:xfrm rot="10800000" flipV="1">
            <a:off x="4314516" y="8430344"/>
            <a:ext cx="5861261" cy="118561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8" name="꺾인 연결선 57"/>
          <p:cNvCxnSpPr>
            <a:stCxn id="13" idx="3"/>
            <a:endCxn id="52" idx="0"/>
          </p:cNvCxnSpPr>
          <p:nvPr/>
        </p:nvCxnSpPr>
        <p:spPr bwMode="auto">
          <a:xfrm>
            <a:off x="13953196" y="8430344"/>
            <a:ext cx="6068174" cy="118561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4" name="직선 화살표 연결선 63"/>
          <p:cNvCxnSpPr>
            <a:stCxn id="46" idx="2"/>
            <a:endCxn id="53" idx="0"/>
          </p:cNvCxnSpPr>
          <p:nvPr/>
        </p:nvCxnSpPr>
        <p:spPr bwMode="auto">
          <a:xfrm flipH="1">
            <a:off x="4314515" y="7290048"/>
            <a:ext cx="9110" cy="23259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7" name="직선 화살표 연결선 66"/>
          <p:cNvCxnSpPr>
            <a:stCxn id="43" idx="2"/>
            <a:endCxn id="52" idx="0"/>
          </p:cNvCxnSpPr>
          <p:nvPr/>
        </p:nvCxnSpPr>
        <p:spPr bwMode="auto">
          <a:xfrm>
            <a:off x="20021370" y="7290048"/>
            <a:ext cx="0" cy="23259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70" name="TextBox 69"/>
          <p:cNvSpPr txBox="1"/>
          <p:nvPr/>
        </p:nvSpPr>
        <p:spPr>
          <a:xfrm>
            <a:off x="6897986" y="8024343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Noto Sans" panose="020B0502040504020204" pitchFamily="34" charset="0"/>
              </a:rPr>
              <a:t>Change</a:t>
            </a:r>
            <a:endParaRPr lang="ko-KR" altLang="en-US" sz="4400" dirty="0">
              <a:solidFill>
                <a:schemeClr val="bg1"/>
              </a:solidFill>
              <a:latin typeface="Noto Sans" panose="020B0502040504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730825" y="8012523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Noto Sans" panose="020B0502040504020204" pitchFamily="34" charset="0"/>
              </a:rPr>
              <a:t>Save</a:t>
            </a:r>
            <a:endParaRPr lang="ko-KR" altLang="en-US" sz="4400" dirty="0">
              <a:solidFill>
                <a:schemeClr val="bg1"/>
              </a:solidFill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  <p:bldP spid="46" grpId="0" animBg="1"/>
      <p:bldP spid="50" grpId="0" animBg="1"/>
      <p:bldP spid="52" grpId="0" animBg="1"/>
      <p:bldP spid="53" grpId="0" animBg="1"/>
      <p:bldP spid="5" grpId="0" animBg="1"/>
      <p:bldP spid="55" grpId="0" animBg="1"/>
      <p:bldP spid="13" grpId="0" animBg="1"/>
      <p:bldP spid="70" grpId="0" animBg="1"/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8101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TrackableData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IUserData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ITrackablePoco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IUserData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 { get; set;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Level { get; set;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Gold { get; set;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TrackableUserData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make changes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u.Name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"Bob"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u.Level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u.Gold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10;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{ Name:-&gt;Bob, Level:0-&gt;1, Gold:0-&gt;10 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318793" y="11034464"/>
            <a:ext cx="12889432" cy="172819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318791" y="8514184"/>
            <a:ext cx="4976937" cy="213360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318790" y="3066276"/>
            <a:ext cx="15697746" cy="350369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844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Small team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No dedicated server dev.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Everyone does everything.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Client is developed first and server will be followed.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e.g. Server of </a:t>
            </a:r>
            <a:r>
              <a:rPr lang="en-US" altLang="ko-KR" sz="6000" dirty="0" err="1">
                <a:latin typeface="Noto Sans" panose="020B0502040504020204" pitchFamily="34" charset="0"/>
                <a:ea typeface="Arial Unicode MS" panose="020B0604020202020204" pitchFamily="50" charset="-127"/>
              </a:rPr>
              <a:t>KartRider</a:t>
            </a: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 was built just before 3</a:t>
            </a:r>
            <a:r>
              <a:rPr lang="en-US" altLang="ko-KR" sz="6000" baseline="30000" dirty="0">
                <a:latin typeface="Noto Sans" panose="020B0502040504020204" pitchFamily="34" charset="0"/>
                <a:ea typeface="Arial Unicode MS" panose="020B0604020202020204" pitchFamily="50" charset="-127"/>
              </a:rPr>
              <a:t>rd</a:t>
            </a: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 closed-beta test.</a:t>
            </a:r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17038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Development Process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78971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Real-time online Tic-tac-toe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7471106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en-US" altLang="ko-KR" sz="48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Reference game for proving akka.net based game server.</a:t>
            </a:r>
            <a:endParaRPr lang="ko-KR" altLang="ko-KR" sz="48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174033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04" y="2733673"/>
            <a:ext cx="10081120" cy="8599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128" y="2737121"/>
            <a:ext cx="8064896" cy="82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29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7868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Features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User account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User can login with ID and password.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User data like status and achievements is persistent via DB.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Real-time game between users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Turn game with turn-timeout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Finding an opponent with matchmaker.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When no opponent, bot will play with an user.</a:t>
            </a:r>
          </a:p>
        </p:txBody>
      </p:sp>
    </p:spTree>
    <p:extLst>
      <p:ext uri="{BB962C8B-B14F-4D97-AF65-F5344CB8AC3E}">
        <p14:creationId xmlns:p14="http://schemas.microsoft.com/office/powerpoint/2010/main" val="17471772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025" y="1085850"/>
            <a:ext cx="6457950" cy="11544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2" y="1079789"/>
            <a:ext cx="6477000" cy="11525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208" y="1079789"/>
            <a:ext cx="6381750" cy="11449050"/>
          </a:xfrm>
          <a:prstGeom prst="rect">
            <a:avLst/>
          </a:prstGeom>
        </p:spPr>
      </p:pic>
      <p:cxnSp>
        <p:nvCxnSpPr>
          <p:cNvPr id="3" name="꺾인 연결선 2"/>
          <p:cNvCxnSpPr>
            <a:endCxn id="4" idx="1"/>
          </p:cNvCxnSpPr>
          <p:nvPr/>
        </p:nvCxnSpPr>
        <p:spPr bwMode="auto">
          <a:xfrm flipV="1">
            <a:off x="6575378" y="6858000"/>
            <a:ext cx="2387647" cy="2376264"/>
          </a:xfrm>
          <a:prstGeom prst="bentConnector3">
            <a:avLst>
              <a:gd name="adj1" fmla="val 7590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3" name="꺾인 연결선 12"/>
          <p:cNvCxnSpPr>
            <a:endCxn id="8" idx="2"/>
          </p:cNvCxnSpPr>
          <p:nvPr/>
        </p:nvCxnSpPr>
        <p:spPr bwMode="auto">
          <a:xfrm>
            <a:off x="6575377" y="10602417"/>
            <a:ext cx="13203706" cy="1926422"/>
          </a:xfrm>
          <a:prstGeom prst="bentConnector4">
            <a:avLst>
              <a:gd name="adj1" fmla="val 13678"/>
              <a:gd name="adj2" fmla="val 1356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9" name="직사각형 8"/>
          <p:cNvSpPr/>
          <p:nvPr/>
        </p:nvSpPr>
        <p:spPr>
          <a:xfrm>
            <a:off x="6377909" y="89248"/>
            <a:ext cx="1162818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https://github.com/SaladLab/TicTacToe</a:t>
            </a:r>
          </a:p>
        </p:txBody>
      </p:sp>
    </p:spTree>
    <p:extLst>
      <p:ext uri="{BB962C8B-B14F-4D97-AF65-F5344CB8AC3E}">
        <p14:creationId xmlns:p14="http://schemas.microsoft.com/office/powerpoint/2010/main" val="3989779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90476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Project structure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5" y="4126632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7803" y="4228400"/>
            <a:ext cx="30364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Noto Sans" panose="020B0502040504020204" pitchFamily="34" charset="0"/>
              </a:rPr>
              <a:t>Domain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54" y="5244064"/>
            <a:ext cx="1219200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1522" y="5345832"/>
            <a:ext cx="5120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solidFill>
                  <a:schemeClr val="bg1">
                    <a:lumMod val="50000"/>
                  </a:schemeClr>
                </a:solidFill>
                <a:latin typeface="Noto Sans" panose="020B0502040504020204" pitchFamily="34" charset="0"/>
              </a:rPr>
              <a:t>Domain.Tests</a:t>
            </a:r>
            <a:endParaRPr lang="ko-KR" altLang="en-US" sz="6000" dirty="0">
              <a:solidFill>
                <a:schemeClr val="bg1">
                  <a:lumMod val="50000"/>
                </a:schemeClr>
              </a:solidFill>
              <a:latin typeface="Noto Sans" panose="020B0502040504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54" y="6971096"/>
            <a:ext cx="1219200" cy="121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71522" y="7072864"/>
            <a:ext cx="4645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latin typeface="Noto Sans" panose="020B0502040504020204" pitchFamily="34" charset="0"/>
              </a:rPr>
              <a:t>GameServer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54" y="8190296"/>
            <a:ext cx="1219200" cy="121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1522" y="8292064"/>
            <a:ext cx="6729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solidFill>
                  <a:schemeClr val="bg1">
                    <a:lumMod val="50000"/>
                  </a:schemeClr>
                </a:solidFill>
                <a:latin typeface="Noto Sans" panose="020B0502040504020204" pitchFamily="34" charset="0"/>
              </a:rPr>
              <a:t>GameServer.Tests</a:t>
            </a:r>
            <a:endParaRPr lang="ko-KR" altLang="en-US" sz="6000" dirty="0">
              <a:solidFill>
                <a:schemeClr val="bg1">
                  <a:lumMod val="50000"/>
                </a:schemeClr>
              </a:solidFill>
              <a:latin typeface="Noto Sans" panose="020B050204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1522" y="9815264"/>
            <a:ext cx="44005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latin typeface="Noto Sans" panose="020B0502040504020204" pitchFamily="34" charset="0"/>
              </a:rPr>
              <a:t>GameClient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cxnSp>
        <p:nvCxnSpPr>
          <p:cNvPr id="15" name="꺾인 연결선 14"/>
          <p:cNvCxnSpPr>
            <a:stCxn id="9" idx="1"/>
            <a:endCxn id="2" idx="1"/>
          </p:cNvCxnSpPr>
          <p:nvPr/>
        </p:nvCxnSpPr>
        <p:spPr bwMode="auto">
          <a:xfrm rot="10800000" flipH="1">
            <a:off x="6359353" y="4736232"/>
            <a:ext cx="6281" cy="2844464"/>
          </a:xfrm>
          <a:prstGeom prst="bentConnector3">
            <a:avLst>
              <a:gd name="adj1" fmla="val -1464695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7" name="꺾인 연결선 16"/>
          <p:cNvCxnSpPr>
            <a:stCxn id="30" idx="1"/>
            <a:endCxn id="2" idx="1"/>
          </p:cNvCxnSpPr>
          <p:nvPr/>
        </p:nvCxnSpPr>
        <p:spPr bwMode="auto">
          <a:xfrm rot="10800000" flipH="1">
            <a:off x="6359351" y="4736233"/>
            <a:ext cx="6284" cy="5598609"/>
          </a:xfrm>
          <a:prstGeom prst="bentConnector3">
            <a:avLst>
              <a:gd name="adj1" fmla="val -2812648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6793123" y="4231896"/>
            <a:ext cx="31037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>
                <a:latin typeface="Noto Sans" panose="020B0502040504020204" pitchFamily="34" charset="0"/>
              </a:rPr>
              <a:t>450 </a:t>
            </a:r>
            <a:r>
              <a:rPr lang="en-US" altLang="ko-KR" sz="6000" dirty="0" err="1">
                <a:latin typeface="Noto Sans" panose="020B0502040504020204" pitchFamily="34" charset="0"/>
              </a:rPr>
              <a:t>cloc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93123" y="6971096"/>
            <a:ext cx="31037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>
                <a:latin typeface="Noto Sans" panose="020B0502040504020204" pitchFamily="34" charset="0"/>
              </a:rPr>
              <a:t>965 </a:t>
            </a:r>
            <a:r>
              <a:rPr lang="en-US" altLang="ko-KR" sz="6000" dirty="0" err="1">
                <a:latin typeface="Noto Sans" panose="020B0502040504020204" pitchFamily="34" charset="0"/>
              </a:rPr>
              <a:t>cloc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85959" y="9690984"/>
            <a:ext cx="35108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>
                <a:latin typeface="Noto Sans" panose="020B0502040504020204" pitchFamily="34" charset="0"/>
              </a:rPr>
              <a:t>1141 </a:t>
            </a:r>
            <a:r>
              <a:rPr lang="en-US" altLang="ko-KR" sz="6000" dirty="0" err="1">
                <a:latin typeface="Noto Sans" panose="020B0502040504020204" pitchFamily="34" charset="0"/>
              </a:rPr>
              <a:t>cloc</a:t>
            </a:r>
            <a:endParaRPr lang="ko-KR" altLang="en-US" sz="6000" dirty="0">
              <a:latin typeface="Noto Sans" panose="020B0502040504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51" y="9707445"/>
            <a:ext cx="1221596" cy="12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9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4" grpId="0"/>
      <p:bldP spid="24" grpId="0"/>
      <p:bldP spid="26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 bwMode="auto">
          <a:xfrm>
            <a:off x="16152440" y="4272032"/>
            <a:ext cx="4320480" cy="82746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6152440" y="3396493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Game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0319792" y="4279971"/>
            <a:ext cx="4320480" cy="8274599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0319792" y="3401616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User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0071506" y="4056009"/>
            <a:ext cx="4320480" cy="8274599"/>
          </a:xfrm>
          <a:prstGeom prst="rect">
            <a:avLst/>
          </a:prstGeom>
          <a:solidFill>
            <a:srgbClr val="FFFFFF"/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5936416" y="4056008"/>
            <a:ext cx="4320480" cy="8274600"/>
          </a:xfrm>
          <a:prstGeom prst="rect">
            <a:avLst/>
          </a:prstGeom>
          <a:solidFill>
            <a:srgbClr val="FFFFFF"/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271120" y="4056009"/>
            <a:ext cx="4320480" cy="8274599"/>
          </a:xfrm>
          <a:prstGeom prst="rect">
            <a:avLst/>
          </a:prstGeom>
          <a:solidFill>
            <a:srgbClr val="FFFFFF"/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oto Sans" panose="020B0502040504020204" pitchFamily="34" charset="0"/>
              <a:sym typeface="Helvetica Light" charset="0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16700369" y="4769968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16700009" y="7553799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</a:rPr>
              <a:t>GameBot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0746827" y="4715493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20949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Cluster node structure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0558047" y="448173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0558047" y="7286509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Login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6476656" y="4503921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794217" y="449328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 err="1">
                <a:latin typeface="Consolas" panose="020B0609020204030204" pitchFamily="49" charset="0"/>
              </a:rPr>
              <a:t>GamePairMaker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6476656" y="7287433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</a:rPr>
              <a:t>GameBot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794217" y="7286509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Table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794217" y="10079736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Table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4271120" y="3177654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Master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0071506" y="3177654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User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5936416" y="3180469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Game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01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27" grpId="0" animBg="1"/>
      <p:bldP spid="29" grpId="0" animBg="1"/>
      <p:bldP spid="15" grpId="0" animBg="1"/>
      <p:bldP spid="31" grpId="0" animBg="1"/>
      <p:bldP spid="32" grpId="0" animBg="1"/>
      <p:bldP spid="28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 animBg="1"/>
      <p:bldP spid="26" grpId="0" animBg="1"/>
      <p:bldP spid="16" grpId="0" animBg="1"/>
      <p:bldP spid="33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1580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 structure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386678" y="6724445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995190" y="6724245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035750" y="672444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2035750" y="3196053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Login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2035750" y="1032464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6932294" y="6724245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 err="1">
                <a:latin typeface="Consolas" panose="020B0609020204030204" pitchFamily="49" charset="0"/>
              </a:rPr>
              <a:t>GamePairMaker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6944888" y="1032464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</a:rPr>
              <a:t>GameBot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cxnSp>
        <p:nvCxnSpPr>
          <p:cNvPr id="4" name="꺾인 연결선 3"/>
          <p:cNvCxnSpPr>
            <a:stCxn id="6" idx="3"/>
            <a:endCxn id="9" idx="1"/>
          </p:cNvCxnSpPr>
          <p:nvPr/>
        </p:nvCxnSpPr>
        <p:spPr bwMode="auto">
          <a:xfrm flipV="1">
            <a:off x="10235190" y="4096053"/>
            <a:ext cx="1800560" cy="352819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꺾인 연결선 20"/>
          <p:cNvCxnSpPr>
            <a:stCxn id="6" idx="3"/>
            <a:endCxn id="10" idx="1"/>
          </p:cNvCxnSpPr>
          <p:nvPr/>
        </p:nvCxnSpPr>
        <p:spPr bwMode="auto">
          <a:xfrm>
            <a:off x="10235190" y="7624245"/>
            <a:ext cx="1800560" cy="36004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0235190" y="7624245"/>
            <a:ext cx="1800560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5626678" y="7624245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4" name="직선 화살표 연결선 33"/>
          <p:cNvCxnSpPr>
            <a:stCxn id="10" idx="3"/>
            <a:endCxn id="12" idx="1"/>
          </p:cNvCxnSpPr>
          <p:nvPr/>
        </p:nvCxnSpPr>
        <p:spPr bwMode="auto">
          <a:xfrm>
            <a:off x="15275750" y="11224645"/>
            <a:ext cx="166913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6" name="꺾인 연결선 45"/>
          <p:cNvCxnSpPr>
            <a:stCxn id="8" idx="2"/>
            <a:endCxn id="12" idx="0"/>
          </p:cNvCxnSpPr>
          <p:nvPr/>
        </p:nvCxnSpPr>
        <p:spPr bwMode="auto">
          <a:xfrm rot="16200000" flipH="1">
            <a:off x="15210219" y="6969976"/>
            <a:ext cx="1800200" cy="4909138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직선 화살표 연결선 49"/>
          <p:cNvCxnSpPr>
            <a:stCxn id="8" idx="2"/>
            <a:endCxn id="10" idx="0"/>
          </p:cNvCxnSpPr>
          <p:nvPr/>
        </p:nvCxnSpPr>
        <p:spPr bwMode="auto">
          <a:xfrm>
            <a:off x="13655750" y="8524445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5" name="순서도: 자기 디스크 54"/>
          <p:cNvSpPr/>
          <p:nvPr/>
        </p:nvSpPr>
        <p:spPr>
          <a:xfrm>
            <a:off x="17004302" y="3113584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</a:rPr>
              <a:t>MongoDB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</a:endParaRPr>
          </a:p>
        </p:txBody>
      </p:sp>
      <p:cxnSp>
        <p:nvCxnSpPr>
          <p:cNvPr id="67" name="꺾인 연결선 66"/>
          <p:cNvCxnSpPr>
            <a:stCxn id="8" idx="3"/>
            <a:endCxn id="11" idx="1"/>
          </p:cNvCxnSpPr>
          <p:nvPr/>
        </p:nvCxnSpPr>
        <p:spPr bwMode="auto">
          <a:xfrm flipV="1">
            <a:off x="15275750" y="7624245"/>
            <a:ext cx="1656544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꺾인 연결선 30"/>
          <p:cNvCxnSpPr>
            <a:stCxn id="8" idx="0"/>
            <a:endCxn id="55" idx="3"/>
          </p:cNvCxnSpPr>
          <p:nvPr/>
        </p:nvCxnSpPr>
        <p:spPr bwMode="auto">
          <a:xfrm rot="5400000" flipH="1" flipV="1">
            <a:off x="15263148" y="3471123"/>
            <a:ext cx="1645924" cy="486072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꺾인 연결선 40"/>
          <p:cNvCxnSpPr>
            <a:stCxn id="9" idx="3"/>
            <a:endCxn id="55" idx="2"/>
          </p:cNvCxnSpPr>
          <p:nvPr/>
        </p:nvCxnSpPr>
        <p:spPr bwMode="auto">
          <a:xfrm>
            <a:off x="15275750" y="4096053"/>
            <a:ext cx="17285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2" name="꺾인 연결선 51"/>
          <p:cNvCxnSpPr>
            <a:stCxn id="11" idx="2"/>
            <a:endCxn id="10" idx="0"/>
          </p:cNvCxnSpPr>
          <p:nvPr/>
        </p:nvCxnSpPr>
        <p:spPr bwMode="auto">
          <a:xfrm rot="5400000">
            <a:off x="15203822" y="6976173"/>
            <a:ext cx="1800400" cy="4896544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꺾인 연결선 40"/>
          <p:cNvCxnSpPr/>
          <p:nvPr/>
        </p:nvCxnSpPr>
        <p:spPr bwMode="auto">
          <a:xfrm>
            <a:off x="13416136" y="4996053"/>
            <a:ext cx="0" cy="172839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0309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5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8480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Main tasks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30760" y="5664717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Login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617835" y="5664717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Match</a:t>
            </a:r>
            <a:b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</a:b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Making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210878" y="5691720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Join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Helvetica Light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4797953" y="5691369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</a:t>
            </a:r>
            <a:b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</a:b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Play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Helvetica Light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9386313" y="5706072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Finish</a:t>
            </a:r>
            <a:b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</a:b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3792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31422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Login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en-US" altLang="ko-KR" sz="6600" dirty="0" err="1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LoginActor</a:t>
            </a:r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will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Be a first actor which client can access.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Authenticate user with ID and password.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Create an user actor and bind it with client.</a:t>
            </a:r>
          </a:p>
          <a:p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can communicate with only bound actors.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Only through bound interfaced even for bound actors.</a:t>
            </a:r>
          </a:p>
        </p:txBody>
      </p:sp>
    </p:spTree>
    <p:extLst>
      <p:ext uri="{BB962C8B-B14F-4D97-AF65-F5344CB8AC3E}">
        <p14:creationId xmlns:p14="http://schemas.microsoft.com/office/powerpoint/2010/main" val="92947055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65582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Login: 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758952" y="771012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367464" y="7709926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408024" y="771012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2408024" y="4181734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Login</a:t>
            </a:r>
          </a:p>
        </p:txBody>
      </p:sp>
      <p:cxnSp>
        <p:nvCxnSpPr>
          <p:cNvPr id="4" name="꺾인 연결선 3"/>
          <p:cNvCxnSpPr>
            <a:stCxn id="6" idx="3"/>
            <a:endCxn id="9" idx="1"/>
          </p:cNvCxnSpPr>
          <p:nvPr/>
        </p:nvCxnSpPr>
        <p:spPr bwMode="auto">
          <a:xfrm flipV="1">
            <a:off x="10607464" y="5081734"/>
            <a:ext cx="1800560" cy="352819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0607464" y="8609926"/>
            <a:ext cx="1800560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5998952" y="8609926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5" name="순서도: 자기 디스크 54"/>
          <p:cNvSpPr/>
          <p:nvPr/>
        </p:nvSpPr>
        <p:spPr>
          <a:xfrm>
            <a:off x="17376576" y="4099265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</a:rPr>
              <a:t>MongoDB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</a:endParaRPr>
          </a:p>
        </p:txBody>
      </p:sp>
      <p:cxnSp>
        <p:nvCxnSpPr>
          <p:cNvPr id="31" name="꺾인 연결선 30"/>
          <p:cNvCxnSpPr>
            <a:stCxn id="8" idx="3"/>
            <a:endCxn id="55" idx="3"/>
          </p:cNvCxnSpPr>
          <p:nvPr/>
        </p:nvCxnSpPr>
        <p:spPr bwMode="auto">
          <a:xfrm flipV="1">
            <a:off x="15648024" y="6064202"/>
            <a:ext cx="3240720" cy="254592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꺾인 연결선 40"/>
          <p:cNvCxnSpPr>
            <a:stCxn id="9" idx="3"/>
            <a:endCxn id="55" idx="2"/>
          </p:cNvCxnSpPr>
          <p:nvPr/>
        </p:nvCxnSpPr>
        <p:spPr bwMode="auto">
          <a:xfrm>
            <a:off x="15648024" y="5081734"/>
            <a:ext cx="17285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9175750" y="5637702"/>
            <a:ext cx="1947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꺾인 연결선 40"/>
          <p:cNvCxnSpPr>
            <a:endCxn id="8" idx="0"/>
          </p:cNvCxnSpPr>
          <p:nvPr/>
        </p:nvCxnSpPr>
        <p:spPr bwMode="auto">
          <a:xfrm>
            <a:off x="14002556" y="5981734"/>
            <a:ext cx="25468" cy="172839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6" name="TextBox 25"/>
          <p:cNvSpPr txBox="1"/>
          <p:nvPr/>
        </p:nvSpPr>
        <p:spPr>
          <a:xfrm>
            <a:off x="14368100" y="6414943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10089" y="8803377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083555" y="9234264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4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6" grpId="0"/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Rapid development: Good and Bad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2-4 weeks working days for building server architecture.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Only meets minimum requirements.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Agile and no wastes.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But hits the architectural limitation soon.</a:t>
            </a:r>
          </a:p>
          <a:p>
            <a:pPr marL="1771650" lvl="2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a few years after launch?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Very hard to revamp core design of server in live service.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It’s better to have more general and flexible library for creating new game contents that has never been considered.</a:t>
            </a:r>
          </a:p>
          <a:p>
            <a:pPr marL="1314450" lvl="1" indent="-857250">
              <a:buFontTx/>
              <a:buChar char="-"/>
            </a:pPr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17038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Development Process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54790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6465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Login: Code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requests login to server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t1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login.Login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(id, password,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t1.WaitHandle;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check account, create user actor and bind it to client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LoginResult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IUserLogin.Login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(id, password)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CheckAccount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(id, password);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user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CreateUserActor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UserTable.AddUserAsync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user);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bindId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ClientSession.BindAsync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(user,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gets user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user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(t1.Result);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2"/>
            <a:ext cx="432048" cy="2179693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5993904"/>
            <a:ext cx="432048" cy="3888432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86744" y="10674425"/>
            <a:ext cx="432048" cy="1224135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0544928" y="1019265"/>
            <a:ext cx="432000" cy="432000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544928" y="1865869"/>
            <a:ext cx="432000" cy="432000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59304" y="809328"/>
            <a:ext cx="1702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" panose="020B0502040504020204"/>
              </a:rPr>
              <a:t>Client</a:t>
            </a:r>
            <a:endParaRPr lang="ko-KR" altLang="en-US" dirty="0">
              <a:latin typeface="Noto Sans" panose="020B0502040504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61482" y="1650982"/>
            <a:ext cx="19037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" panose="020B0502040504020204"/>
              </a:rPr>
              <a:t>Server</a:t>
            </a:r>
            <a:endParaRPr lang="ko-KR" altLang="en-US" dirty="0">
              <a:latin typeface="Noto Sans" panose="020B050204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24871637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4622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Matchmaking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Behavior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sends a request to a pair-maker and waits for 5 secs.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 pair-maker enqueues a request.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When there are 2 users on queue, make them a pair.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When timeout, a bot is created and make a pair.</a:t>
            </a:r>
          </a:p>
        </p:txBody>
      </p:sp>
    </p:spTree>
    <p:extLst>
      <p:ext uri="{BB962C8B-B14F-4D97-AF65-F5344CB8AC3E}">
        <p14:creationId xmlns:p14="http://schemas.microsoft.com/office/powerpoint/2010/main" val="144812711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08782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Matchmaking: 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386678" y="5572317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995190" y="5572117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035750" y="5572317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2035750" y="9172517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8529064" y="5572117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 err="1">
                <a:latin typeface="Consolas" panose="020B0609020204030204" pitchFamily="49" charset="0"/>
              </a:rPr>
              <a:t>GamePairMaker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0235190" y="6472117"/>
            <a:ext cx="1800560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5626678" y="6472117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7" name="꺾인 연결선 66"/>
          <p:cNvCxnSpPr>
            <a:stCxn id="8" idx="3"/>
            <a:endCxn id="11" idx="1"/>
          </p:cNvCxnSpPr>
          <p:nvPr/>
        </p:nvCxnSpPr>
        <p:spPr bwMode="auto">
          <a:xfrm flipV="1">
            <a:off x="15275750" y="6472117"/>
            <a:ext cx="3253314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2" name="꺾인 연결선 51"/>
          <p:cNvCxnSpPr>
            <a:stCxn id="11" idx="2"/>
            <a:endCxn id="10" idx="0"/>
          </p:cNvCxnSpPr>
          <p:nvPr/>
        </p:nvCxnSpPr>
        <p:spPr bwMode="auto">
          <a:xfrm rot="5400000">
            <a:off x="16002207" y="5025660"/>
            <a:ext cx="1800400" cy="6493314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15450745" y="5345832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352669" y="8310143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627075" y="6676719"/>
            <a:ext cx="26532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22007110" y="5824045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22017763" y="6648615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217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5" grpId="0"/>
      <p:bldP spid="28" grpId="0"/>
      <p:bldP spid="29" grpId="0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0785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Matchmaking: Code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requests pairing from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G.User.RegisterPairing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WaitHandle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forwards a request to</a:t>
            </a:r>
            <a:r>
              <a:rPr lang="ko-KR" altLang="en-US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GamePairMakerActor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GamePairMakerActor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RegisterPairing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userName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AddToQueue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OnSchedule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Queue.Count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&gt;= 2)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user0, user1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Queue.Pop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(2);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CreateNewGame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user0.SendNoticeToUser(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user1.SendNoticeToUser(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3"/>
            <a:ext cx="432048" cy="1531622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5345832"/>
            <a:ext cx="432048" cy="7200800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7492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4761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Join game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Behavior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actor will be created for every games.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User gets an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to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from a pair-maker.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User enters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and starts playing.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On entering user registers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GameObserver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to listen game events.</a:t>
            </a:r>
            <a:endParaRPr lang="ko-KR" altLang="en-US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3875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8921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Join game: 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135576" y="520221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9744088" y="5202016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5576736" y="52022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5576736" y="88024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21" name="꺾인 연결선 20"/>
          <p:cNvCxnSpPr>
            <a:stCxn id="6" idx="3"/>
            <a:endCxn id="10" idx="1"/>
          </p:cNvCxnSpPr>
          <p:nvPr/>
        </p:nvCxnSpPr>
        <p:spPr bwMode="auto">
          <a:xfrm>
            <a:off x="12984088" y="6102016"/>
            <a:ext cx="2592648" cy="36004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2984088" y="6102016"/>
            <a:ext cx="2592648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8375576" y="6102016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직선 화살표 연결선 49"/>
          <p:cNvCxnSpPr>
            <a:stCxn id="8" idx="2"/>
            <a:endCxn id="10" idx="0"/>
          </p:cNvCxnSpPr>
          <p:nvPr/>
        </p:nvCxnSpPr>
        <p:spPr bwMode="auto">
          <a:xfrm>
            <a:off x="17196736" y="7002216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타원 22"/>
          <p:cNvSpPr/>
          <p:nvPr/>
        </p:nvSpPr>
        <p:spPr bwMode="auto">
          <a:xfrm>
            <a:off x="7479615" y="6677980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482757" y="4985792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448584" y="7402621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80032" y="7786037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083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9" grpId="0"/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7992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Join game: Code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sends a join request to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ret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G.User.JoinGame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roomId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ret.WaitHandle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forwards a request to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when done, grant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 Client as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IGamePlayer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&lt;...&gt;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IUser.JoinGame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gameId,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game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GameTable.GetAsync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game.Join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bindId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BindAsync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game.Actor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IGamePlayer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2"/>
            <a:ext cx="432048" cy="2179693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5993904"/>
            <a:ext cx="432048" cy="5976664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4738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819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 play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Behavior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plays game with an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to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Client gets game events like opponent’s turn and result of game from a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GameObserver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registered to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9644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53618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 play: Command: 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9456416" y="5934910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14064928" y="5934510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8673080" y="7734510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21" name="꺾인 연결선 20"/>
          <p:cNvCxnSpPr>
            <a:stCxn id="6" idx="3"/>
            <a:endCxn id="10" idx="0"/>
          </p:cNvCxnSpPr>
          <p:nvPr/>
        </p:nvCxnSpPr>
        <p:spPr bwMode="auto">
          <a:xfrm>
            <a:off x="17304928" y="6834510"/>
            <a:ext cx="2988152" cy="900000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/>
          <p:nvPr/>
        </p:nvCxnSpPr>
        <p:spPr bwMode="auto">
          <a:xfrm flipV="1">
            <a:off x="12696416" y="6938738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타원 22"/>
          <p:cNvSpPr/>
          <p:nvPr/>
        </p:nvSpPr>
        <p:spPr bwMode="auto">
          <a:xfrm>
            <a:off x="11800455" y="7410674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08624" y="5522736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MakeMove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80" y="4481736"/>
            <a:ext cx="5819775" cy="5857875"/>
          </a:xfrm>
          <a:prstGeom prst="rect">
            <a:avLst/>
          </a:prstGeom>
        </p:spPr>
      </p:pic>
      <p:pic>
        <p:nvPicPr>
          <p:cNvPr id="1026" name="Picture 2" descr="Hand-Touch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88" y="7077137"/>
            <a:ext cx="1963216" cy="19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9427973" y="8203623"/>
            <a:ext cx="75905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GameRef.MakeMove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(2,1)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06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52689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 play: Command: Code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sends a move command to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GameScene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MonoBehavior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IGameObserver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OnBoardGridClicked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y)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myPlayer.MakeMove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PlacePosition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(x, y));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proceeds the game by command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PlacePosition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DoGameLogic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2"/>
            <a:ext cx="432048" cy="3547846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7362056"/>
            <a:ext cx="432048" cy="3888432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010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Invest time for getting flexible tools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12 weeks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Includes research and building demo games.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Research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Akka.NET, Orleans and more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Building demo app and game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Chatty, Tic-tac-toe and Snake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These tools will be used for making next game.</a:t>
            </a:r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43988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Research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28105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67629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 play: Game events: 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8616250" y="531945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19" name="꺾인 연결선 18"/>
          <p:cNvCxnSpPr>
            <a:stCxn id="10" idx="2"/>
            <a:endCxn id="25" idx="3"/>
          </p:cNvCxnSpPr>
          <p:nvPr/>
        </p:nvCxnSpPr>
        <p:spPr bwMode="auto">
          <a:xfrm rot="5400000">
            <a:off x="18292174" y="6075379"/>
            <a:ext cx="900000" cy="298815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5" name="모서리가 둥근 직사각형 24"/>
          <p:cNvSpPr/>
          <p:nvPr/>
        </p:nvSpPr>
        <p:spPr bwMode="auto">
          <a:xfrm>
            <a:off x="14008098" y="7119455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746767" y="8346313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MakeMove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442823" y="7119455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V="1">
            <a:off x="12682823" y="8123283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6" name="타원 35"/>
          <p:cNvSpPr/>
          <p:nvPr/>
        </p:nvSpPr>
        <p:spPr bwMode="auto">
          <a:xfrm>
            <a:off x="11743625" y="8595419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80" y="4481736"/>
            <a:ext cx="5819775" cy="585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209" y="6501035"/>
            <a:ext cx="1809750" cy="18192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404728" y="9477837"/>
            <a:ext cx="93538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GameObserver.MakeMove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(2,1)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꺾인 연결선 21"/>
          <p:cNvCxnSpPr>
            <a:endCxn id="10" idx="0"/>
          </p:cNvCxnSpPr>
          <p:nvPr/>
        </p:nvCxnSpPr>
        <p:spPr bwMode="auto">
          <a:xfrm>
            <a:off x="17232560" y="4353350"/>
            <a:ext cx="3003690" cy="96610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7736256" y="3041576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MakeMove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33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66699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 play: Game events: Code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broadcasts game events to clients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PlacePosition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NotifyToAllObservers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((id, o) =&gt;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o.MakeMove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consumes game events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GameScene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MonoBehavior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IGameObserver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IGameObserver.MakeMove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Board.SetMark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7924125"/>
            <a:ext cx="432048" cy="3547846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3036228"/>
            <a:ext cx="432048" cy="4109804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12069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65998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Finish game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Behavior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Game room reports on the end of game to user actor.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User actor updates user’s status and achievements and propagates changes to client and DB. 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Destroy a game room actor.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46855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00158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Finish game: 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135576" y="520221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9744088" y="5202016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5576736" y="52022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5576736" y="88024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21" name="꺾인 연결선 20"/>
          <p:cNvCxnSpPr>
            <a:stCxn id="6" idx="3"/>
            <a:endCxn id="10" idx="1"/>
          </p:cNvCxnSpPr>
          <p:nvPr/>
        </p:nvCxnSpPr>
        <p:spPr bwMode="auto">
          <a:xfrm>
            <a:off x="12984088" y="6102016"/>
            <a:ext cx="2592648" cy="36004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2984088" y="6102016"/>
            <a:ext cx="2592648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8375576" y="6102016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직선 화살표 연결선 49"/>
          <p:cNvCxnSpPr/>
          <p:nvPr/>
        </p:nvCxnSpPr>
        <p:spPr bwMode="auto">
          <a:xfrm>
            <a:off x="17160552" y="7002216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타원 22"/>
          <p:cNvSpPr/>
          <p:nvPr/>
        </p:nvSpPr>
        <p:spPr bwMode="auto">
          <a:xfrm>
            <a:off x="7479615" y="6677980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448584" y="7402621"/>
            <a:ext cx="1242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32241" y="7896626"/>
            <a:ext cx="1242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순서도: 자기 디스크 14"/>
          <p:cNvSpPr/>
          <p:nvPr/>
        </p:nvSpPr>
        <p:spPr>
          <a:xfrm>
            <a:off x="15686525" y="1749197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50" charset="-127"/>
              </a:rPr>
              <a:t>MongoDB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Arial Unicode MS" panose="020B0604020202020204" pitchFamily="50" charset="-127"/>
            </a:endParaRPr>
          </a:p>
        </p:txBody>
      </p:sp>
      <p:cxnSp>
        <p:nvCxnSpPr>
          <p:cNvPr id="16" name="직선 화살표 연결선 15"/>
          <p:cNvCxnSpPr>
            <a:stCxn id="15" idx="3"/>
            <a:endCxn id="8" idx="0"/>
          </p:cNvCxnSpPr>
          <p:nvPr/>
        </p:nvCxnSpPr>
        <p:spPr bwMode="auto">
          <a:xfrm flipH="1">
            <a:off x="17196736" y="3714134"/>
            <a:ext cx="1957" cy="148808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17574088" y="4027288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30097" y="4694991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구부러진 연결선 8"/>
          <p:cNvCxnSpPr>
            <a:stCxn id="10" idx="3"/>
            <a:endCxn id="10" idx="2"/>
          </p:cNvCxnSpPr>
          <p:nvPr/>
        </p:nvCxnSpPr>
        <p:spPr bwMode="auto">
          <a:xfrm flipH="1">
            <a:off x="17196736" y="9702416"/>
            <a:ext cx="1620000" cy="900000"/>
          </a:xfrm>
          <a:prstGeom prst="curvedConnector4">
            <a:avLst>
              <a:gd name="adj1" fmla="val -45469"/>
              <a:gd name="adj2" fmla="val 227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5" name="TextBox 24"/>
          <p:cNvSpPr txBox="1"/>
          <p:nvPr/>
        </p:nvSpPr>
        <p:spPr>
          <a:xfrm>
            <a:off x="19815412" y="10602416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Kill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0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19" grpId="0"/>
      <p:bldP spid="20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99229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Finish game: Code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UpdateActor updates user state when the game is over</a:t>
            </a:r>
            <a:endParaRPr lang="en-US" altLang="ko-KR" sz="4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IGameUserObserver.End(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gameId,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result)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userContext.Data.GameCount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+= 1;</a:t>
            </a: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flush changes to client and storage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userEventObserver.UserContextChange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MongoDbMapper.SaveAsync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_id);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TrackableUserContextTracker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when no one left in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kill actor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Leave(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NotifyToAllObservers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((id, o) =&gt;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o.Leave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players.Count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== 0)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Self.Tell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InterfacedPoisonPill.Instance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3036228"/>
            <a:ext cx="432048" cy="5615544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86744" y="9220876"/>
            <a:ext cx="432048" cy="3540700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7980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Conclusion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892700"/>
      </p:ext>
    </p:extLst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1619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Good to go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 is a handy building block.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Akka.Interfaced.SlimSocket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allows an Unity3D client to interact with an interfaced actor.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0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Keep in mind that it is still young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Quite stable to use.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But it is quite early to say “matured”.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When something goes wrong, it is necessary to check not only your code but also library code.</a:t>
            </a:r>
            <a:r>
              <a:rPr lang="ko-KR" altLang="en-US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Wingdings" panose="05000000000000000000" pitchFamily="2" charset="2"/>
              </a:rPr>
              <a:t>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91573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8472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Try it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Tic-tac-toe</a:t>
            </a:r>
            <a:endParaRPr lang="ko-KR" altLang="en-US" sz="66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Grab sources and run it</a:t>
            </a:r>
          </a:p>
          <a:p>
            <a:pPr marL="1314450" lvl="1" indent="-857250">
              <a:buFontTx/>
              <a:buChar char="-"/>
            </a:pPr>
            <a:r>
              <a:rPr lang="en-US" altLang="ko-KR" sz="44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  <a:hlinkClick r:id="rId2"/>
              </a:rPr>
              <a:t>https://github.com/SaladLab/TicTacToe</a:t>
            </a:r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solidFill>
                <a:schemeClr val="tx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600" dirty="0">
                <a:solidFill>
                  <a:schemeClr val="accent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Libraries</a:t>
            </a:r>
            <a:endParaRPr lang="en-US" altLang="ko-KR" sz="60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Visit project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Github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pages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Get libraries from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NuGet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and </a:t>
            </a:r>
            <a:r>
              <a:rPr lang="en-US" altLang="ko-KR" sz="6000" dirty="0" err="1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Github</a:t>
            </a:r>
            <a:r>
              <a:rPr lang="en-US" altLang="ko-KR" sz="6000" dirty="0">
                <a:solidFill>
                  <a:schemeClr val="tx1"/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 Releases</a:t>
            </a:r>
          </a:p>
          <a:p>
            <a:endParaRPr lang="en-US" altLang="ko-KR" sz="6000" dirty="0">
              <a:solidFill>
                <a:schemeClr val="accent1"/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56070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/>
          </p:cNvSpPr>
          <p:nvPr/>
        </p:nvSpPr>
        <p:spPr bwMode="auto">
          <a:xfrm>
            <a:off x="1312863" y="5562600"/>
            <a:ext cx="16319500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9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Thank you</a:t>
            </a:r>
            <a:endParaRPr lang="ko-KR" altLang="ko-KR" sz="18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pic>
        <p:nvPicPr>
          <p:cNvPr id="5123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798451"/>
            <a:ext cx="16319500" cy="145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Why</a:t>
            </a:r>
            <a:r>
              <a:rPr lang="ko-KR" altLang="en-US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</a:t>
            </a:r>
            <a:r>
              <a:rPr lang="en-US" altLang="ko-KR" sz="88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Akka.NET</a:t>
            </a:r>
            <a:r>
              <a:rPr lang="en-US" altLang="ko-KR" sz="8000" b="1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Bold" panose="02020603020101020101" pitchFamily="18" charset="-127"/>
              </a:rPr>
              <a:t> ?</a:t>
            </a:r>
            <a:endParaRPr lang="ko-KR" altLang="ko-KR" sz="1400" b="1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en-US" altLang="ko-KR" sz="4800" dirty="0">
                <a:solidFill>
                  <a:srgbClr val="FEE500"/>
                </a:solidFill>
                <a:latin typeface="Noto Sans" panose="020B0502040504020204" pitchFamily="34" charset="0"/>
                <a:ea typeface="Arial Unicode MS" panose="020B0604020202020204" pitchFamily="50" charset="-127"/>
                <a:sym typeface="KoPubDotum Medium" panose="02020603020101020101" pitchFamily="18" charset="-127"/>
              </a:rPr>
              <a:t>What is Akka.NET?</a:t>
            </a:r>
            <a:endParaRPr lang="ko-KR" altLang="ko-KR" sz="4800" dirty="0">
              <a:solidFill>
                <a:srgbClr val="FEE500"/>
              </a:solidFill>
              <a:latin typeface="Noto Sans" panose="020B0502040504020204" pitchFamily="34" charset="0"/>
              <a:ea typeface="Arial Unicode MS" panose="020B0604020202020204" pitchFamily="50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67039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ko-KR" altLang="en-US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 </a:t>
            </a: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A toolkit providing actor-base concurrency on the JVM.</a:t>
            </a: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 Akka.NET is a port of the </a:t>
            </a:r>
            <a:r>
              <a:rPr lang="en-US" altLang="ko-KR" sz="6000" dirty="0" err="1">
                <a:latin typeface="Noto Sans" panose="020B0502040504020204" pitchFamily="34" charset="0"/>
                <a:ea typeface="Arial Unicode MS" panose="020B0604020202020204" pitchFamily="50" charset="-127"/>
              </a:rPr>
              <a:t>Akka</a:t>
            </a:r>
            <a:r>
              <a:rPr lang="en-US" altLang="ko-KR" sz="6000" dirty="0">
                <a:latin typeface="Noto Sans" panose="020B0502040504020204" pitchFamily="34" charset="0"/>
                <a:ea typeface="Arial Unicode MS" panose="020B0604020202020204" pitchFamily="50" charset="-127"/>
              </a:rPr>
              <a:t> to .NET.</a:t>
            </a: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en-US" altLang="ko-KR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  <a:p>
            <a:endParaRPr lang="ko-KR" altLang="en-US" sz="6000" dirty="0"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59458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Arial Unicode MS" panose="020B0604020202020204" pitchFamily="50" charset="-127"/>
              </a:rPr>
              <a:t>Akka.NET 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Noto Sans" panose="020B0502040504020204" pitchFamily="34" charset="0"/>
              <a:ea typeface="Arial Unicode MS" panose="020B06040202020202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84" y="3846756"/>
            <a:ext cx="4368486" cy="17871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2" y="8010128"/>
            <a:ext cx="2962275" cy="2124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977" y="1025922"/>
            <a:ext cx="815365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666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5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5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2691</Words>
  <Application>Microsoft Office PowerPoint</Application>
  <PresentationFormat>사용자 지정</PresentationFormat>
  <Paragraphs>792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Arial Unicode MS</vt:lpstr>
      <vt:lpstr>Helvetica Light</vt:lpstr>
      <vt:lpstr>Helvetica Neue</vt:lpstr>
      <vt:lpstr>KoPubDotum Bold</vt:lpstr>
      <vt:lpstr>KoPubDotum Medium</vt:lpstr>
      <vt:lpstr>Noto Sans</vt:lpstr>
      <vt:lpstr>Arial</vt:lpstr>
      <vt:lpstr>Consolas</vt:lpstr>
      <vt:lpstr>Wingdings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Akka.NET 으로 온라인 게임 서버 만들기</dc:title>
  <dc:creator>김이선</dc:creator>
  <cp:lastModifiedBy>Bill</cp:lastModifiedBy>
  <cp:revision>559</cp:revision>
  <cp:lastPrinted>2016-02-25T01:48:07Z</cp:lastPrinted>
  <dcterms:modified xsi:type="dcterms:W3CDTF">2016-04-29T00:07:24Z</dcterms:modified>
</cp:coreProperties>
</file>